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4" r:id="rId1"/>
  </p:sldMasterIdLst>
  <p:notesMasterIdLst>
    <p:notesMasterId r:id="rId30"/>
  </p:notesMasterIdLst>
  <p:sldIdLst>
    <p:sldId id="256" r:id="rId2"/>
    <p:sldId id="257" r:id="rId3"/>
    <p:sldId id="261" r:id="rId4"/>
    <p:sldId id="258" r:id="rId5"/>
    <p:sldId id="259" r:id="rId6"/>
    <p:sldId id="262" r:id="rId7"/>
    <p:sldId id="260" r:id="rId8"/>
    <p:sldId id="510" r:id="rId9"/>
    <p:sldId id="509" r:id="rId10"/>
    <p:sldId id="508" r:id="rId11"/>
    <p:sldId id="511" r:id="rId12"/>
    <p:sldId id="512" r:id="rId13"/>
    <p:sldId id="514" r:id="rId14"/>
    <p:sldId id="513" r:id="rId15"/>
    <p:sldId id="500" r:id="rId16"/>
    <p:sldId id="516" r:id="rId17"/>
    <p:sldId id="515" r:id="rId18"/>
    <p:sldId id="522" r:id="rId19"/>
    <p:sldId id="520" r:id="rId20"/>
    <p:sldId id="521" r:id="rId21"/>
    <p:sldId id="527" r:id="rId22"/>
    <p:sldId id="518" r:id="rId23"/>
    <p:sldId id="517" r:id="rId24"/>
    <p:sldId id="519" r:id="rId25"/>
    <p:sldId id="525" r:id="rId26"/>
    <p:sldId id="523" r:id="rId27"/>
    <p:sldId id="524" r:id="rId28"/>
    <p:sldId id="526" r:id="rId2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43"/>
    <p:restoredTop sz="57888"/>
  </p:normalViewPr>
  <p:slideViewPr>
    <p:cSldViewPr snapToGrid="0">
      <p:cViewPr varScale="1">
        <p:scale>
          <a:sx n="72" d="100"/>
          <a:sy n="72" d="100"/>
        </p:scale>
        <p:origin x="26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34300-C828-494A-9861-E9C6BE4EBDBB}" type="datetimeFigureOut">
              <a:rPr kumimoji="1" lang="zh-TW" altLang="en-US" smtClean="0"/>
              <a:t>2025/6/2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F2D0E1-D345-EB44-A091-703AD57073A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052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大家好，這一頁我想先說明：為什麼我們需要異常檢測這樣的技術？</a:t>
            </a:r>
          </a:p>
          <a:p>
            <a:r>
              <a:rPr lang="zh-TW" altLang="en-US" dirty="0"/>
              <a:t>首先，</a:t>
            </a:r>
            <a:r>
              <a:rPr lang="zh-TW" altLang="en-US" b="1" dirty="0"/>
              <a:t>異常檢測的應用非常廣泛</a:t>
            </a:r>
            <a:r>
              <a:rPr lang="zh-TW" altLang="en-US" dirty="0"/>
              <a:t>，幾乎涵蓋了所有需要自動化與品質判斷的場景。</a:t>
            </a:r>
          </a:p>
          <a:p>
            <a:r>
              <a:rPr lang="zh-TW" altLang="en-US" b="1" dirty="0"/>
              <a:t>🏭 第一是工業應用</a:t>
            </a:r>
          </a:p>
          <a:p>
            <a:r>
              <a:rPr lang="zh-TW" altLang="en-US" dirty="0"/>
              <a:t>像是在製造業中，產品良率是最基本的指標。</a:t>
            </a:r>
            <a:br>
              <a:rPr lang="zh-TW" altLang="en-US" dirty="0"/>
            </a:br>
            <a:r>
              <a:rPr lang="zh-TW" altLang="en-US" dirty="0"/>
              <a:t>我們常常會在製程中進行 </a:t>
            </a:r>
            <a:r>
              <a:rPr lang="en-US" altLang="zh-TW" dirty="0"/>
              <a:t>AOI</a:t>
            </a:r>
            <a:r>
              <a:rPr lang="zh-TW" altLang="en-US" dirty="0"/>
              <a:t>，也就是自動光學檢測，用來發現刮痕、變形或瑕疵。這些異常很多時候只佔極少數，但對產品品質影響卻很大。</a:t>
            </a:r>
          </a:p>
          <a:p>
            <a:r>
              <a:rPr lang="zh-TW" altLang="en-US" b="1" dirty="0"/>
              <a:t>🧠 第二是醫療影像</a:t>
            </a:r>
          </a:p>
          <a:p>
            <a:r>
              <a:rPr lang="zh-TW" altLang="en-US" dirty="0"/>
              <a:t>舉例來說，像 </a:t>
            </a:r>
            <a:r>
              <a:rPr lang="en-US" altLang="zh-TW" dirty="0"/>
              <a:t>MRI </a:t>
            </a:r>
            <a:r>
              <a:rPr lang="zh-TW" altLang="en-US" dirty="0"/>
              <a:t>或 </a:t>
            </a:r>
            <a:r>
              <a:rPr lang="en-US" altLang="zh-TW" dirty="0"/>
              <a:t>CT </a:t>
            </a:r>
            <a:r>
              <a:rPr lang="zh-TW" altLang="en-US" dirty="0"/>
              <a:t>這些醫學影像中，很多病灶都只佔圖像的一小部分，甚至可能非常輕微。</a:t>
            </a:r>
            <a:br>
              <a:rPr lang="zh-TW" altLang="en-US" dirty="0"/>
            </a:br>
            <a:r>
              <a:rPr lang="zh-TW" altLang="en-US" dirty="0"/>
              <a:t>若能透過異常偵測輔助醫師，就能幫助早期發現問題。</a:t>
            </a:r>
          </a:p>
          <a:p>
            <a:r>
              <a:rPr lang="zh-TW" altLang="en-US" b="1" dirty="0"/>
              <a:t>🧠 第三是語意異常</a:t>
            </a:r>
          </a:p>
          <a:p>
            <a:r>
              <a:rPr lang="zh-TW" altLang="en-US" dirty="0"/>
              <a:t>這是近年比較新的應用範疇。</a:t>
            </a:r>
            <a:br>
              <a:rPr lang="zh-TW" altLang="en-US" dirty="0"/>
            </a:br>
            <a:r>
              <a:rPr lang="zh-TW" altLang="en-US" dirty="0"/>
              <a:t>指的是在自然影像中，出現了不合理的情境，例如錯誤組合、物件位置錯亂、結構不一致。這些異常人類一看就能判斷，但機器卻難以分辨。</a:t>
            </a:r>
          </a:p>
          <a:p>
            <a:r>
              <a:rPr lang="zh-TW" altLang="en-US" b="1" dirty="0"/>
              <a:t>🔍 下面這張圖展示了四個實際案例：</a:t>
            </a:r>
          </a:p>
          <a:p>
            <a:r>
              <a:rPr lang="zh-TW" altLang="en-US" dirty="0"/>
              <a:t>我們可以看到四個來自 </a:t>
            </a:r>
            <a:r>
              <a:rPr lang="en-US" altLang="zh-TW" dirty="0" err="1"/>
              <a:t>MVTec</a:t>
            </a:r>
            <a:r>
              <a:rPr lang="en-US" altLang="zh-TW" dirty="0"/>
              <a:t>-AD </a:t>
            </a:r>
            <a:r>
              <a:rPr lang="zh-TW" altLang="en-US" dirty="0"/>
              <a:t>和 </a:t>
            </a:r>
            <a:r>
              <a:rPr lang="en-US" altLang="zh-TW" dirty="0" err="1"/>
              <a:t>VisA</a:t>
            </a:r>
            <a:r>
              <a:rPr lang="en-US" altLang="zh-TW" dirty="0"/>
              <a:t> </a:t>
            </a:r>
            <a:r>
              <a:rPr lang="zh-TW" altLang="en-US" dirty="0"/>
              <a:t>的類別：</a:t>
            </a:r>
            <a:br>
              <a:rPr lang="zh-TW" altLang="en-US" dirty="0"/>
            </a:br>
            <a:r>
              <a:rPr lang="zh-TW" altLang="en-US" dirty="0"/>
              <a:t>木頭、螺絲、通心麵，以及電路板。</a:t>
            </a:r>
            <a:br>
              <a:rPr lang="zh-TW" altLang="en-US" dirty="0"/>
            </a:br>
            <a:r>
              <a:rPr lang="zh-TW" altLang="en-US" dirty="0"/>
              <a:t>對照欄位中，我們列出了原始圖像、</a:t>
            </a:r>
            <a:r>
              <a:rPr lang="en-US" altLang="zh-TW" dirty="0"/>
              <a:t>ground truth </a:t>
            </a:r>
            <a:r>
              <a:rPr lang="zh-TW" altLang="en-US" dirty="0"/>
              <a:t>異常 </a:t>
            </a:r>
            <a:r>
              <a:rPr lang="en-US" altLang="zh-TW" dirty="0"/>
              <a:t>mask</a:t>
            </a:r>
            <a:r>
              <a:rPr lang="zh-TW" altLang="en-US" dirty="0"/>
              <a:t>、以及 </a:t>
            </a:r>
            <a:r>
              <a:rPr lang="en-US" altLang="zh-TW" dirty="0" err="1"/>
              <a:t>WinCLIP</a:t>
            </a:r>
            <a:r>
              <a:rPr lang="en-US" altLang="zh-TW" dirty="0"/>
              <a:t> </a:t>
            </a:r>
            <a:r>
              <a:rPr lang="zh-TW" altLang="en-US" dirty="0"/>
              <a:t>和 </a:t>
            </a:r>
            <a:r>
              <a:rPr lang="en-US" altLang="zh-TW" dirty="0" err="1"/>
              <a:t>WinCLIP</a:t>
            </a:r>
            <a:r>
              <a:rPr lang="en-US" altLang="zh-TW" dirty="0"/>
              <a:t>+ </a:t>
            </a:r>
            <a:r>
              <a:rPr lang="zh-TW" altLang="en-US" dirty="0"/>
              <a:t>的偵測結果。</a:t>
            </a:r>
          </a:p>
          <a:p>
            <a:r>
              <a:rPr lang="zh-TW" altLang="en-US" dirty="0"/>
              <a:t>可以發現每個類別的異常表現形式都不一樣，例如：</a:t>
            </a:r>
          </a:p>
          <a:p>
            <a:r>
              <a:rPr lang="zh-TW" altLang="en-US" dirty="0"/>
              <a:t>木頭表面有裂痕</a:t>
            </a:r>
          </a:p>
          <a:p>
            <a:r>
              <a:rPr lang="zh-TW" altLang="en-US" dirty="0"/>
              <a:t>螺絲的邊緣缺陷</a:t>
            </a:r>
          </a:p>
          <a:p>
            <a:r>
              <a:rPr lang="zh-TW" altLang="en-US" dirty="0"/>
              <a:t>通心麵缺角</a:t>
            </a:r>
          </a:p>
          <a:p>
            <a:r>
              <a:rPr lang="zh-TW" altLang="en-US" dirty="0"/>
              <a:t>電路板焊接錯誤或元件脫落</a:t>
            </a:r>
          </a:p>
          <a:p>
            <a:r>
              <a:rPr lang="zh-TW" altLang="en-US" dirty="0"/>
              <a:t>這些異常都是局部、小範圍，而且每類都不一樣。</a:t>
            </a:r>
          </a:p>
          <a:p>
            <a:r>
              <a:rPr lang="zh-TW" altLang="en-US" b="1" dirty="0"/>
              <a:t>🧩 為什麼這會是問題？</a:t>
            </a:r>
          </a:p>
          <a:p>
            <a:r>
              <a:rPr lang="zh-TW" altLang="en-US" dirty="0"/>
              <a:t>因為這樣的異常具備三個困難：</a:t>
            </a:r>
          </a:p>
          <a:p>
            <a:r>
              <a:rPr lang="zh-TW" altLang="en-US" b="1" dirty="0"/>
              <a:t>異常樣本稀少，分布極度不均</a:t>
            </a:r>
            <a:r>
              <a:rPr lang="zh-TW" altLang="en-US" dirty="0"/>
              <a:t>：我們無法準備每一種異常的資料</a:t>
            </a:r>
          </a:p>
          <a:p>
            <a:r>
              <a:rPr lang="zh-TW" altLang="en-US" b="1" dirty="0"/>
              <a:t>異常型態非常多變</a:t>
            </a:r>
            <a:r>
              <a:rPr lang="zh-TW" altLang="en-US" dirty="0"/>
              <a:t>：沒有固定模板，像是刮傷、歪斜、斷裂都是異常，但差異很大</a:t>
            </a:r>
          </a:p>
          <a:p>
            <a:r>
              <a:rPr lang="zh-TW" altLang="en-US" b="1" dirty="0"/>
              <a:t>現有方法訓練成本高</a:t>
            </a:r>
            <a:r>
              <a:rPr lang="zh-TW" altLang="en-US" dirty="0"/>
              <a:t>：傳統做法要針對每個類別去訓練模型，成本高而且效率低</a:t>
            </a:r>
          </a:p>
          <a:p>
            <a:r>
              <a:rPr lang="zh-TW" altLang="en-US" b="1" dirty="0"/>
              <a:t>🧭 所以我們的研究目標是什麼？</a:t>
            </a:r>
          </a:p>
          <a:p>
            <a:r>
              <a:rPr lang="zh-TW" altLang="en-US" dirty="0"/>
              <a:t>我們想找一種方法，即使在沒有異常資料的情況下，或只用很少的正常樣本，也能準確偵測異常。這正是 </a:t>
            </a:r>
            <a:r>
              <a:rPr lang="en-US" altLang="zh-TW" dirty="0"/>
              <a:t>Zero-shot </a:t>
            </a:r>
            <a:r>
              <a:rPr lang="zh-TW" altLang="en-US" dirty="0"/>
              <a:t>和 </a:t>
            </a:r>
            <a:r>
              <a:rPr lang="en-US" altLang="zh-TW" dirty="0"/>
              <a:t>Few-shot </a:t>
            </a:r>
            <a:r>
              <a:rPr lang="zh-TW" altLang="en-US" dirty="0"/>
              <a:t>異常檢測方法的出發點。</a:t>
            </a:r>
          </a:p>
          <a:p>
            <a:r>
              <a:rPr lang="zh-TW" altLang="en-US" dirty="0"/>
              <a:t>這就是這一頁的重點，接下來我們就來看看具體的做法，從 </a:t>
            </a:r>
            <a:r>
              <a:rPr lang="en-US" altLang="zh-TW" dirty="0" err="1"/>
              <a:t>WinCLIP</a:t>
            </a:r>
            <a:r>
              <a:rPr lang="en-US" altLang="zh-TW" dirty="0"/>
              <a:t> </a:t>
            </a:r>
            <a:r>
              <a:rPr lang="zh-TW" altLang="en-US" dirty="0"/>
              <a:t>開始。</a:t>
            </a:r>
          </a:p>
          <a:p>
            <a:r>
              <a:rPr lang="zh-TW" altLang="en-US" b="1" dirty="0"/>
              <a:t>✅ 附加建議（如需口語版）</a:t>
            </a:r>
          </a:p>
          <a:p>
            <a:r>
              <a:rPr lang="zh-TW" altLang="en-US" dirty="0"/>
              <a:t>如果你想更口語自然，可以改成這樣說法：</a:t>
            </a:r>
          </a:p>
          <a:p>
            <a:r>
              <a:rPr lang="zh-TW" altLang="en-US" dirty="0"/>
              <a:t>異常其實很多時候都非常難蒐集，因為它們很少見，而且變化很多。有些是表面破損、有些是角度歪斜，這些在不同類別下長得完全不一樣。我們不太可能為每種情況都訓練一個模型，所以我們需要一些「聰明的方法」，能夠在樣本很少的情況下，也能做出很準確的判斷。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2D0E1-D345-EB44-A091-703AD57073A5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0816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dirty="0"/>
              <a:t>🎤 演講稿內容（口語化）</a:t>
            </a:r>
          </a:p>
          <a:p>
            <a:r>
              <a:rPr lang="zh-TW" altLang="en-US" dirty="0"/>
              <a:t>各位現在看到的是 </a:t>
            </a:r>
            <a:r>
              <a:rPr lang="en-US" altLang="zh-TW" b="1" dirty="0" err="1"/>
              <a:t>InCTRL</a:t>
            </a:r>
            <a:r>
              <a:rPr lang="en-US" altLang="zh-TW" b="1" dirty="0"/>
              <a:t> </a:t>
            </a:r>
            <a:r>
              <a:rPr lang="zh-TW" altLang="en-US" b="1" dirty="0"/>
              <a:t>模型的整體架構圖</a:t>
            </a:r>
            <a:r>
              <a:rPr lang="zh-TW" altLang="en-US" dirty="0"/>
              <a:t>，我們會從三個面向來介紹這個方法：</a:t>
            </a:r>
          </a:p>
          <a:p>
            <a:r>
              <a:rPr lang="zh-TW" altLang="en-US" b="1" dirty="0"/>
              <a:t>🔸 </a:t>
            </a:r>
            <a:r>
              <a:rPr lang="en-US" altLang="zh-TW" b="1" dirty="0"/>
              <a:t>4.1 Generalist Anomaly Detection </a:t>
            </a:r>
            <a:r>
              <a:rPr lang="zh-TW" altLang="en-US" b="1" dirty="0"/>
              <a:t>任務定義</a:t>
            </a:r>
          </a:p>
          <a:p>
            <a:r>
              <a:rPr lang="zh-TW" altLang="en-US" dirty="0"/>
              <a:t>我們先講講 </a:t>
            </a:r>
            <a:r>
              <a:rPr lang="en-US" altLang="zh-TW" dirty="0" err="1"/>
              <a:t>InCTRL</a:t>
            </a:r>
            <a:r>
              <a:rPr lang="en-US" altLang="zh-TW" dirty="0"/>
              <a:t> </a:t>
            </a:r>
            <a:r>
              <a:rPr lang="zh-TW" altLang="en-US" dirty="0"/>
              <a:t>解決的是什麼樣的任務。</a:t>
            </a:r>
          </a:p>
          <a:p>
            <a:r>
              <a:rPr lang="en-US" altLang="zh-TW" dirty="0" err="1"/>
              <a:t>InCTRL</a:t>
            </a:r>
            <a:r>
              <a:rPr lang="en-US" altLang="zh-TW" dirty="0"/>
              <a:t> </a:t>
            </a:r>
            <a:r>
              <a:rPr lang="zh-TW" altLang="en-US" dirty="0"/>
              <a:t>的目標是 </a:t>
            </a:r>
            <a:r>
              <a:rPr lang="en-US" altLang="zh-TW" b="1" dirty="0"/>
              <a:t>Generalist Anomaly Detection</a:t>
            </a:r>
            <a:r>
              <a:rPr lang="zh-TW" altLang="en-US" dirty="0"/>
              <a:t>，也就是所謂的「通用型異常偵測」。</a:t>
            </a:r>
          </a:p>
          <a:p>
            <a:r>
              <a:rPr lang="zh-TW" altLang="en-US" dirty="0"/>
              <a:t>簡單來說，它不像其他方法一樣每個類別都要重訓模型，而是希望 </a:t>
            </a:r>
            <a:r>
              <a:rPr lang="zh-TW" altLang="en-US" b="1" dirty="0"/>
              <a:t>透過極少量的正常樣本，就能夠推論出各種不同場景下的異常。</a:t>
            </a:r>
            <a:endParaRPr lang="zh-TW" altLang="en-US" dirty="0"/>
          </a:p>
          <a:p>
            <a:r>
              <a:rPr lang="zh-TW" altLang="en-US" dirty="0"/>
              <a:t>所以我們可以看到，左下角的資料來源其實非常多樣，包含像是 </a:t>
            </a:r>
            <a:r>
              <a:rPr lang="zh-TW" altLang="en-US" b="1" dirty="0"/>
              <a:t>工業產品、醫療影像，甚至是自然圖片</a:t>
            </a:r>
            <a:r>
              <a:rPr lang="zh-TW" altLang="en-US" dirty="0"/>
              <a:t>。</a:t>
            </a:r>
            <a:br>
              <a:rPr lang="zh-TW" altLang="en-US" dirty="0"/>
            </a:br>
            <a:r>
              <a:rPr lang="zh-TW" altLang="en-US" dirty="0"/>
              <a:t>這代表 </a:t>
            </a:r>
            <a:r>
              <a:rPr lang="en-US" altLang="zh-TW" dirty="0" err="1"/>
              <a:t>InCTRL</a:t>
            </a:r>
            <a:r>
              <a:rPr lang="en-US" altLang="zh-TW" dirty="0"/>
              <a:t> </a:t>
            </a:r>
            <a:r>
              <a:rPr lang="zh-TW" altLang="en-US" dirty="0"/>
              <a:t>是要處理跨資料集、跨領域的挑戰。</a:t>
            </a:r>
          </a:p>
          <a:p>
            <a:r>
              <a:rPr lang="zh-TW" altLang="en-US" b="1" dirty="0"/>
              <a:t>🔸 </a:t>
            </a:r>
            <a:r>
              <a:rPr lang="en-US" altLang="zh-TW" b="1" dirty="0"/>
              <a:t>4.3 Patch-level &amp; Image-level Residual</a:t>
            </a:r>
          </a:p>
          <a:p>
            <a:r>
              <a:rPr lang="en-US" altLang="zh-TW" dirty="0" err="1"/>
              <a:t>InCTRL</a:t>
            </a:r>
            <a:r>
              <a:rPr lang="en-US" altLang="zh-TW" dirty="0"/>
              <a:t> </a:t>
            </a:r>
            <a:r>
              <a:rPr lang="zh-TW" altLang="en-US" dirty="0"/>
              <a:t>如何做到這件事呢？</a:t>
            </a:r>
          </a:p>
          <a:p>
            <a:r>
              <a:rPr lang="zh-TW" altLang="en-US" dirty="0"/>
              <a:t>核心關鍵就在中間這一塊黃綠色的區域 </a:t>
            </a:r>
            <a:r>
              <a:rPr lang="en-US" altLang="zh-TW" dirty="0"/>
              <a:t>——</a:t>
            </a:r>
            <a:br>
              <a:rPr lang="en-US" altLang="zh-TW" dirty="0"/>
            </a:br>
            <a:r>
              <a:rPr lang="en-US" altLang="zh-TW" b="1" dirty="0"/>
              <a:t>Multi-layer Patch-level Residual Learning</a:t>
            </a:r>
            <a:endParaRPr lang="en-US" altLang="zh-TW" dirty="0"/>
          </a:p>
          <a:p>
            <a:r>
              <a:rPr lang="zh-TW" altLang="en-US" dirty="0"/>
              <a:t>它會將「查詢圖片」和「少量正常樣本」都經過 </a:t>
            </a:r>
            <a:r>
              <a:rPr lang="en-US" altLang="zh-TW" dirty="0"/>
              <a:t>CLIP </a:t>
            </a:r>
            <a:r>
              <a:rPr lang="zh-TW" altLang="en-US" dirty="0"/>
              <a:t>類型的 </a:t>
            </a:r>
            <a:r>
              <a:rPr lang="en-US" altLang="zh-TW" dirty="0"/>
              <a:t>Visual Encoder</a:t>
            </a:r>
            <a:r>
              <a:rPr lang="zh-TW" altLang="en-US" dirty="0"/>
              <a:t>，然後在特徵層級上進行比較。</a:t>
            </a:r>
          </a:p>
          <a:p>
            <a:r>
              <a:rPr lang="zh-TW" altLang="en-US" dirty="0"/>
              <a:t>比較的方式有兩種：</a:t>
            </a:r>
          </a:p>
          <a:p>
            <a:r>
              <a:rPr lang="en-US" altLang="zh-TW" b="1" dirty="0"/>
              <a:t>Image-level Residual</a:t>
            </a:r>
            <a:r>
              <a:rPr lang="zh-TW" altLang="en-US" b="1" dirty="0"/>
              <a:t>（整張圖的差異）</a:t>
            </a:r>
            <a:br>
              <a:rPr lang="zh-TW" altLang="en-US" dirty="0"/>
            </a:br>
            <a:r>
              <a:rPr lang="zh-TW" altLang="en-US" dirty="0"/>
              <a:t>→ 比較 </a:t>
            </a:r>
            <a:r>
              <a:rPr lang="en-US" altLang="zh-TW" dirty="0"/>
              <a:t>CLS token</a:t>
            </a:r>
            <a:r>
              <a:rPr lang="zh-TW" altLang="en-US" dirty="0"/>
              <a:t>，抓出整體風格或結構差異</a:t>
            </a:r>
          </a:p>
          <a:p>
            <a:r>
              <a:rPr lang="en-US" altLang="zh-TW" b="1" dirty="0"/>
              <a:t>Patch-level Residual</a:t>
            </a:r>
            <a:r>
              <a:rPr lang="zh-TW" altLang="en-US" b="1" dirty="0"/>
              <a:t>（區塊層級差異）</a:t>
            </a:r>
            <a:br>
              <a:rPr lang="zh-TW" altLang="en-US" dirty="0"/>
            </a:br>
            <a:r>
              <a:rPr lang="zh-TW" altLang="en-US" dirty="0"/>
              <a:t>→ 比較每個小 </a:t>
            </a:r>
            <a:r>
              <a:rPr lang="en-US" altLang="zh-TW" dirty="0"/>
              <a:t>patch </a:t>
            </a:r>
            <a:r>
              <a:rPr lang="zh-TW" altLang="en-US" dirty="0"/>
              <a:t>的對應關係，提取更精細的異常特徵</a:t>
            </a:r>
          </a:p>
          <a:p>
            <a:r>
              <a:rPr lang="zh-TW" altLang="en-US" dirty="0"/>
              <a:t>這樣的設計讓模型能同時看到整體輪廓也不放過局部細節，是 </a:t>
            </a:r>
            <a:r>
              <a:rPr lang="en-US" altLang="zh-TW" dirty="0" err="1"/>
              <a:t>InCTRL</a:t>
            </a:r>
            <a:r>
              <a:rPr lang="en-US" altLang="zh-TW" dirty="0"/>
              <a:t> </a:t>
            </a:r>
            <a:r>
              <a:rPr lang="zh-TW" altLang="en-US" dirty="0"/>
              <a:t>比傳統方法穩定的重要原因之一。</a:t>
            </a:r>
          </a:p>
          <a:p>
            <a:r>
              <a:rPr lang="zh-TW" altLang="en-US" b="1" dirty="0"/>
              <a:t>🔸 </a:t>
            </a:r>
            <a:r>
              <a:rPr lang="en-US" altLang="zh-TW" b="1" dirty="0"/>
              <a:t>4.4 Prompt </a:t>
            </a:r>
            <a:r>
              <a:rPr lang="zh-TW" altLang="en-US" b="1" dirty="0"/>
              <a:t>引導 </a:t>
            </a:r>
            <a:r>
              <a:rPr lang="en-US" altLang="zh-TW" b="1" dirty="0"/>
              <a:t>+ Prototype Matching</a:t>
            </a:r>
          </a:p>
          <a:p>
            <a:r>
              <a:rPr lang="zh-TW" altLang="en-US" dirty="0"/>
              <a:t>接下來我們來看右上角這一塊，這是 </a:t>
            </a:r>
            <a:r>
              <a:rPr lang="en-US" altLang="zh-TW" dirty="0" err="1"/>
              <a:t>InCTRL</a:t>
            </a:r>
            <a:r>
              <a:rPr lang="en-US" altLang="zh-TW" dirty="0"/>
              <a:t> </a:t>
            </a:r>
            <a:r>
              <a:rPr lang="zh-TW" altLang="en-US" dirty="0"/>
              <a:t>的「語言引導」部分。</a:t>
            </a:r>
          </a:p>
          <a:p>
            <a:r>
              <a:rPr lang="en-US" altLang="zh-TW" dirty="0" err="1"/>
              <a:t>InCTRL</a:t>
            </a:r>
            <a:r>
              <a:rPr lang="en-US" altLang="zh-TW" dirty="0"/>
              <a:t> </a:t>
            </a:r>
            <a:r>
              <a:rPr lang="zh-TW" altLang="en-US" dirty="0"/>
              <a:t>一樣是用 </a:t>
            </a:r>
            <a:r>
              <a:rPr lang="en-US" altLang="zh-TW" dirty="0"/>
              <a:t>CLIP </a:t>
            </a:r>
            <a:r>
              <a:rPr lang="zh-TW" altLang="en-US" dirty="0"/>
              <a:t>預訓練好的 </a:t>
            </a:r>
            <a:r>
              <a:rPr lang="en-US" altLang="zh-TW" dirty="0"/>
              <a:t>Text Encoder</a:t>
            </a:r>
            <a:r>
              <a:rPr lang="zh-TW" altLang="en-US" dirty="0"/>
              <a:t>，把兩個文字 </a:t>
            </a:r>
            <a:r>
              <a:rPr lang="en-US" altLang="zh-TW" dirty="0"/>
              <a:t>prompt</a:t>
            </a:r>
            <a:r>
              <a:rPr lang="zh-TW" altLang="en-US" dirty="0"/>
              <a:t>：</a:t>
            </a:r>
          </a:p>
          <a:p>
            <a:r>
              <a:rPr lang="zh-TW" altLang="en-US" dirty="0"/>
              <a:t>「</a:t>
            </a:r>
            <a:r>
              <a:rPr lang="en-US" altLang="zh-TW" dirty="0"/>
              <a:t>normal object</a:t>
            </a:r>
            <a:r>
              <a:rPr lang="zh-TW" altLang="en-US" dirty="0"/>
              <a:t>」</a:t>
            </a:r>
          </a:p>
          <a:p>
            <a:r>
              <a:rPr lang="zh-TW" altLang="en-US" dirty="0"/>
              <a:t>「</a:t>
            </a:r>
            <a:r>
              <a:rPr lang="en-US" altLang="zh-TW" dirty="0"/>
              <a:t>abnormal object</a:t>
            </a:r>
            <a:r>
              <a:rPr lang="zh-TW" altLang="en-US" dirty="0"/>
              <a:t>」</a:t>
            </a:r>
          </a:p>
          <a:p>
            <a:r>
              <a:rPr lang="zh-TW" altLang="en-US" dirty="0"/>
              <a:t>轉成文字向量。</a:t>
            </a:r>
          </a:p>
          <a:p>
            <a:r>
              <a:rPr lang="zh-TW" altLang="en-US" dirty="0"/>
              <a:t>然後會拿殘差學習出來的視覺特徵，和這兩個文字向量進行 </a:t>
            </a:r>
            <a:r>
              <a:rPr lang="zh-TW" altLang="en-US" b="1" dirty="0"/>
              <a:t>餘弦相似度計算（</a:t>
            </a:r>
            <a:r>
              <a:rPr lang="en-US" altLang="zh-TW" b="1" dirty="0"/>
              <a:t>Cosine Similarity</a:t>
            </a:r>
            <a:r>
              <a:rPr lang="zh-TW" altLang="en-US" b="1" dirty="0"/>
              <a:t>）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這個步驟的目的是什麼呢？</a:t>
            </a:r>
          </a:p>
          <a:p>
            <a:r>
              <a:rPr lang="zh-TW" altLang="en-US" dirty="0"/>
              <a:t>👉 其實是幫助模型去「對齊語意」，判斷這張圖是比較像正常的？還是比較像異常的？</a:t>
            </a:r>
          </a:p>
          <a:p>
            <a:r>
              <a:rPr lang="zh-TW" altLang="en-US" dirty="0"/>
              <a:t>我們可以想像這像是做一個「語言引導的分類器」，讓模型在沒有異常樣本訓練的情況下，透過 </a:t>
            </a:r>
            <a:r>
              <a:rPr lang="en-US" altLang="zh-TW" dirty="0"/>
              <a:t>prompt </a:t>
            </a:r>
            <a:r>
              <a:rPr lang="zh-TW" altLang="en-US" dirty="0"/>
              <a:t>也能對 </a:t>
            </a:r>
            <a:r>
              <a:rPr lang="en-US" altLang="zh-TW" dirty="0"/>
              <a:t>anomalous state </a:t>
            </a:r>
            <a:r>
              <a:rPr lang="zh-TW" altLang="en-US" dirty="0"/>
              <a:t>有所認知。</a:t>
            </a:r>
          </a:p>
          <a:p>
            <a:r>
              <a:rPr lang="zh-TW" altLang="en-US" b="1" dirty="0"/>
              <a:t>✅ 總結這頁的重點</a:t>
            </a:r>
          </a:p>
          <a:p>
            <a:r>
              <a:rPr lang="en-US" altLang="zh-TW" dirty="0" err="1"/>
              <a:t>InCTRL</a:t>
            </a:r>
            <a:r>
              <a:rPr lang="en-US" altLang="zh-TW" dirty="0"/>
              <a:t> </a:t>
            </a:r>
            <a:r>
              <a:rPr lang="zh-TW" altLang="en-US" dirty="0"/>
              <a:t>這個模型設計真的非常聰明：</a:t>
            </a:r>
          </a:p>
          <a:p>
            <a:r>
              <a:rPr lang="zh-TW" altLang="en-US" dirty="0"/>
              <a:t>一方面保留了 </a:t>
            </a:r>
            <a:r>
              <a:rPr lang="en-US" altLang="zh-TW" dirty="0"/>
              <a:t>CLIP </a:t>
            </a:r>
            <a:r>
              <a:rPr lang="zh-TW" altLang="en-US" dirty="0"/>
              <a:t>預訓練模型的語意能力</a:t>
            </a:r>
          </a:p>
          <a:p>
            <a:r>
              <a:rPr lang="zh-TW" altLang="en-US" dirty="0"/>
              <a:t>一方面加入視覺殘差學習，讓它能辨別圖像中的差異</a:t>
            </a:r>
          </a:p>
          <a:p>
            <a:r>
              <a:rPr lang="zh-TW" altLang="en-US" dirty="0"/>
              <a:t>而且只用少量正常樣本，就能做 </a:t>
            </a:r>
            <a:r>
              <a:rPr lang="en-US" altLang="zh-TW" dirty="0"/>
              <a:t>zero-/few-shot </a:t>
            </a:r>
            <a:r>
              <a:rPr lang="zh-TW" altLang="en-US" dirty="0"/>
              <a:t>的異常分類</a:t>
            </a:r>
          </a:p>
          <a:p>
            <a:r>
              <a:rPr lang="zh-TW" altLang="en-US" dirty="0"/>
              <a:t>這也是為什麼 </a:t>
            </a:r>
            <a:r>
              <a:rPr lang="en-US" altLang="zh-TW" dirty="0" err="1"/>
              <a:t>InCTRL</a:t>
            </a:r>
            <a:r>
              <a:rPr lang="en-US" altLang="zh-TW" dirty="0"/>
              <a:t> </a:t>
            </a:r>
            <a:r>
              <a:rPr lang="zh-TW" altLang="en-US" dirty="0"/>
              <a:t>能在 </a:t>
            </a:r>
            <a:r>
              <a:rPr lang="en-US" altLang="zh-TW" dirty="0"/>
              <a:t>9 </a:t>
            </a:r>
            <a:r>
              <a:rPr lang="zh-TW" altLang="en-US" dirty="0"/>
              <a:t>個不同的資料集上打敗其他方法，展現非常強的泛化能力。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2D0E1-D345-EB44-A091-703AD57073A5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7170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在這一頁我們重點挑選了六個面向，幫助大家快速理解 </a:t>
            </a:r>
            <a:r>
              <a:rPr lang="en-US" altLang="zh-TW" dirty="0" err="1"/>
              <a:t>WinCLIP</a:t>
            </a:r>
            <a:r>
              <a:rPr lang="en-US" altLang="zh-TW" dirty="0"/>
              <a:t> </a:t>
            </a:r>
            <a:r>
              <a:rPr lang="zh-TW" altLang="en-US" dirty="0"/>
              <a:t>和 </a:t>
            </a:r>
            <a:r>
              <a:rPr lang="en-US" altLang="zh-TW" dirty="0" err="1"/>
              <a:t>InCTRL</a:t>
            </a:r>
            <a:r>
              <a:rPr lang="en-US" altLang="zh-TW" dirty="0"/>
              <a:t> </a:t>
            </a:r>
            <a:r>
              <a:rPr lang="zh-TW" altLang="en-US" dirty="0"/>
              <a:t>兩種方法的差異。</a:t>
            </a:r>
          </a:p>
          <a:p>
            <a:r>
              <a:rPr lang="zh-TW" altLang="en-US" dirty="0"/>
              <a:t>第一個最大的不同是「設計核心」：</a:t>
            </a:r>
            <a:r>
              <a:rPr lang="en-US" altLang="zh-TW" dirty="0" err="1"/>
              <a:t>WinCLIP</a:t>
            </a:r>
            <a:r>
              <a:rPr lang="en-US" altLang="zh-TW" dirty="0"/>
              <a:t> </a:t>
            </a:r>
            <a:r>
              <a:rPr lang="zh-TW" altLang="en-US" dirty="0"/>
              <a:t>比較像是從語意分類的角度出發，而 </a:t>
            </a:r>
            <a:r>
              <a:rPr lang="en-US" altLang="zh-TW" dirty="0" err="1"/>
              <a:t>InCTRL</a:t>
            </a:r>
            <a:r>
              <a:rPr lang="en-US" altLang="zh-TW" dirty="0"/>
              <a:t> </a:t>
            </a:r>
            <a:r>
              <a:rPr lang="zh-TW" altLang="en-US" dirty="0"/>
              <a:t>是從特徵差異出發，用 </a:t>
            </a:r>
            <a:r>
              <a:rPr lang="en-US" altLang="zh-TW" dirty="0"/>
              <a:t>residual </a:t>
            </a:r>
            <a:r>
              <a:rPr lang="zh-TW" altLang="en-US" dirty="0"/>
              <a:t>來偵測「和正常樣本的差異」。</a:t>
            </a:r>
          </a:p>
          <a:p>
            <a:r>
              <a:rPr lang="zh-TW" altLang="en-US" dirty="0"/>
              <a:t>第二個是提示詞的使用方式。</a:t>
            </a:r>
            <a:r>
              <a:rPr lang="en-US" altLang="zh-TW" dirty="0" err="1"/>
              <a:t>WinCLIP</a:t>
            </a:r>
            <a:r>
              <a:rPr lang="en-US" altLang="zh-TW" dirty="0"/>
              <a:t> </a:t>
            </a:r>
            <a:r>
              <a:rPr lang="zh-TW" altLang="en-US" dirty="0"/>
              <a:t>使用了大量組合式提示詞 </a:t>
            </a:r>
            <a:r>
              <a:rPr lang="en-US" altLang="zh-TW" dirty="0"/>
              <a:t>CPE</a:t>
            </a:r>
            <a:r>
              <a:rPr lang="zh-TW" altLang="en-US" dirty="0"/>
              <a:t>，讓模型對語意分類更有彈性。而 </a:t>
            </a:r>
            <a:r>
              <a:rPr lang="en-US" altLang="zh-TW" dirty="0" err="1"/>
              <a:t>InCTRL</a:t>
            </a:r>
            <a:r>
              <a:rPr lang="en-US" altLang="zh-TW" dirty="0"/>
              <a:t> </a:t>
            </a:r>
            <a:r>
              <a:rPr lang="zh-TW" altLang="en-US" dirty="0"/>
              <a:t>則固定使用 </a:t>
            </a:r>
            <a:r>
              <a:rPr lang="en-US" altLang="zh-TW" dirty="0"/>
              <a:t>normal </a:t>
            </a:r>
            <a:r>
              <a:rPr lang="zh-TW" altLang="en-US" dirty="0"/>
              <a:t>跟 </a:t>
            </a:r>
            <a:r>
              <a:rPr lang="en-US" altLang="zh-TW" dirty="0"/>
              <a:t>anomaly</a:t>
            </a:r>
            <a:r>
              <a:rPr lang="zh-TW" altLang="en-US" dirty="0"/>
              <a:t>，搭配 </a:t>
            </a:r>
            <a:r>
              <a:rPr lang="en-US" altLang="zh-TW" dirty="0"/>
              <a:t>residual </a:t>
            </a:r>
            <a:r>
              <a:rPr lang="zh-TW" altLang="en-US" dirty="0"/>
              <a:t>對齊。</a:t>
            </a:r>
          </a:p>
          <a:p>
            <a:r>
              <a:rPr lang="zh-TW" altLang="en-US" dirty="0"/>
              <a:t>異常評估的方式也不同，</a:t>
            </a:r>
            <a:r>
              <a:rPr lang="en-US" altLang="zh-TW" dirty="0" err="1"/>
              <a:t>WinCLIP</a:t>
            </a:r>
            <a:r>
              <a:rPr lang="en-US" altLang="zh-TW" dirty="0"/>
              <a:t> </a:t>
            </a:r>
            <a:r>
              <a:rPr lang="zh-TW" altLang="en-US" dirty="0"/>
              <a:t>是用 </a:t>
            </a:r>
            <a:r>
              <a:rPr lang="en-US" altLang="zh-TW" dirty="0"/>
              <a:t>CLIP </a:t>
            </a:r>
            <a:r>
              <a:rPr lang="zh-TW" altLang="en-US" dirty="0"/>
              <a:t>的語意相似度再加上 </a:t>
            </a:r>
            <a:r>
              <a:rPr lang="en-US" altLang="zh-TW" dirty="0"/>
              <a:t>segmentation map </a:t>
            </a:r>
            <a:r>
              <a:rPr lang="zh-TW" altLang="en-US" dirty="0"/>
              <a:t>來融合得分；</a:t>
            </a:r>
            <a:r>
              <a:rPr lang="en-US" altLang="zh-TW" dirty="0" err="1"/>
              <a:t>InCTRL</a:t>
            </a:r>
            <a:r>
              <a:rPr lang="en-US" altLang="zh-TW" dirty="0"/>
              <a:t> </a:t>
            </a:r>
            <a:r>
              <a:rPr lang="zh-TW" altLang="en-US" dirty="0"/>
              <a:t>則是直接算 </a:t>
            </a:r>
            <a:r>
              <a:rPr lang="en-US" altLang="zh-TW" dirty="0"/>
              <a:t>residual map </a:t>
            </a:r>
            <a:r>
              <a:rPr lang="zh-TW" altLang="en-US" dirty="0"/>
              <a:t>的差異程度，殘差越大代表越異常。</a:t>
            </a:r>
          </a:p>
          <a:p>
            <a:r>
              <a:rPr lang="zh-TW" altLang="en-US" dirty="0"/>
              <a:t>在 </a:t>
            </a:r>
            <a:r>
              <a:rPr lang="en-US" altLang="zh-TW" dirty="0"/>
              <a:t>spatial granularity </a:t>
            </a:r>
            <a:r>
              <a:rPr lang="zh-TW" altLang="en-US" dirty="0"/>
              <a:t>上，兩者也不同：</a:t>
            </a:r>
            <a:r>
              <a:rPr lang="en-US" altLang="zh-TW" dirty="0" err="1"/>
              <a:t>WinCLIP</a:t>
            </a:r>
            <a:r>
              <a:rPr lang="en-US" altLang="zh-TW" dirty="0"/>
              <a:t> </a:t>
            </a:r>
            <a:r>
              <a:rPr lang="zh-TW" altLang="en-US" dirty="0"/>
              <a:t>用的是多層視窗融合，而 </a:t>
            </a:r>
            <a:r>
              <a:rPr lang="en-US" altLang="zh-TW" dirty="0" err="1"/>
              <a:t>InCTRL</a:t>
            </a:r>
            <a:r>
              <a:rPr lang="en-US" altLang="zh-TW" dirty="0"/>
              <a:t> </a:t>
            </a:r>
            <a:r>
              <a:rPr lang="zh-TW" altLang="en-US" dirty="0"/>
              <a:t>則是 </a:t>
            </a:r>
            <a:r>
              <a:rPr lang="en-US" altLang="zh-TW" dirty="0"/>
              <a:t>Patch-level + Image-level </a:t>
            </a:r>
            <a:r>
              <a:rPr lang="zh-TW" altLang="en-US" dirty="0"/>
              <a:t>的對比學習。</a:t>
            </a:r>
          </a:p>
          <a:p>
            <a:r>
              <a:rPr lang="zh-TW" altLang="en-US" dirty="0"/>
              <a:t>最後兩點是 </a:t>
            </a:r>
            <a:r>
              <a:rPr lang="en-US" altLang="zh-TW" dirty="0"/>
              <a:t>few-shot </a:t>
            </a:r>
            <a:r>
              <a:rPr lang="zh-TW" altLang="en-US" dirty="0"/>
              <a:t>的使用方式與泛化性。</a:t>
            </a:r>
            <a:r>
              <a:rPr lang="en-US" altLang="zh-TW" dirty="0" err="1"/>
              <a:t>WinCLIP</a:t>
            </a:r>
            <a:r>
              <a:rPr lang="en-US" altLang="zh-TW" dirty="0"/>
              <a:t> </a:t>
            </a:r>
            <a:r>
              <a:rPr lang="zh-TW" altLang="en-US" dirty="0"/>
              <a:t>是加入正常參考圖片作為比較依據，而 </a:t>
            </a:r>
            <a:r>
              <a:rPr lang="en-US" altLang="zh-TW" dirty="0" err="1"/>
              <a:t>InCTRL</a:t>
            </a:r>
            <a:r>
              <a:rPr lang="en-US" altLang="zh-TW" dirty="0"/>
              <a:t> </a:t>
            </a:r>
            <a:r>
              <a:rPr lang="zh-TW" altLang="en-US" dirty="0"/>
              <a:t>把 </a:t>
            </a:r>
            <a:r>
              <a:rPr lang="en-US" altLang="zh-TW" dirty="0"/>
              <a:t>few-shot </a:t>
            </a:r>
            <a:r>
              <a:rPr lang="zh-TW" altLang="en-US" dirty="0"/>
              <a:t>當作 </a:t>
            </a:r>
            <a:r>
              <a:rPr lang="en-US" altLang="zh-TW" dirty="0"/>
              <a:t>residual </a:t>
            </a:r>
            <a:r>
              <a:rPr lang="zh-TW" altLang="en-US" dirty="0"/>
              <a:t>學習的基準。從實驗上也可以看到，</a:t>
            </a:r>
            <a:r>
              <a:rPr lang="en-US" altLang="zh-TW" dirty="0" err="1"/>
              <a:t>InCTRL</a:t>
            </a:r>
            <a:r>
              <a:rPr lang="en-US" altLang="zh-TW" dirty="0"/>
              <a:t> </a:t>
            </a:r>
            <a:r>
              <a:rPr lang="zh-TW" altLang="en-US" dirty="0"/>
              <a:t>在跨任務、跨語意類型表現更穩定，泛化能力更強。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2D0E1-D345-EB44-A091-703AD57073A5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61572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2D0E1-D345-EB44-A091-703AD57073A5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77293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dirty="0"/>
              <a:t>🔍 </a:t>
            </a:r>
            <a:r>
              <a:rPr lang="en-US" altLang="zh-TW" b="1" dirty="0"/>
              <a:t>1. AUROC </a:t>
            </a:r>
            <a:r>
              <a:rPr lang="zh-TW" altLang="en-US" b="1" dirty="0"/>
              <a:t>表現對比</a:t>
            </a:r>
          </a:p>
          <a:p>
            <a:r>
              <a:rPr lang="en-US" altLang="zh-TW" dirty="0" err="1"/>
              <a:t>WinCLIP</a:t>
            </a:r>
            <a:r>
              <a:rPr lang="en-US" altLang="zh-TW" dirty="0"/>
              <a:t> </a:t>
            </a:r>
            <a:r>
              <a:rPr lang="zh-TW" altLang="en-US" dirty="0"/>
              <a:t>在多數類別上的 </a:t>
            </a:r>
            <a:r>
              <a:rPr lang="en-US" altLang="zh-TW" dirty="0"/>
              <a:t>AUROC </a:t>
            </a:r>
            <a:r>
              <a:rPr lang="zh-TW" altLang="en-US" dirty="0"/>
              <a:t>表現其實已經相當穩定，例如：</a:t>
            </a:r>
          </a:p>
          <a:p>
            <a:r>
              <a:rPr lang="zh-TW" altLang="en-US" dirty="0"/>
              <a:t>在 </a:t>
            </a:r>
            <a:r>
              <a:rPr lang="en-US" altLang="zh-TW" b="1" dirty="0" err="1"/>
              <a:t>chewinggum</a:t>
            </a:r>
            <a:r>
              <a:rPr lang="en-US" altLang="zh-TW" b="1" dirty="0"/>
              <a:t> </a:t>
            </a:r>
            <a:r>
              <a:rPr lang="zh-TW" altLang="en-US" b="1" dirty="0"/>
              <a:t>類別</a:t>
            </a:r>
            <a:r>
              <a:rPr lang="zh-TW" altLang="en-US" dirty="0"/>
              <a:t>，</a:t>
            </a:r>
            <a:r>
              <a:rPr lang="en-US" altLang="zh-TW" dirty="0" err="1"/>
              <a:t>WinCLIP</a:t>
            </a:r>
            <a:r>
              <a:rPr lang="en-US" altLang="zh-TW" dirty="0"/>
              <a:t> </a:t>
            </a:r>
            <a:r>
              <a:rPr lang="zh-TW" altLang="en-US" dirty="0"/>
              <a:t>在 </a:t>
            </a:r>
            <a:r>
              <a:rPr lang="en-US" altLang="zh-TW" dirty="0"/>
              <a:t>4-shot </a:t>
            </a:r>
            <a:r>
              <a:rPr lang="zh-TW" altLang="en-US" dirty="0"/>
              <a:t>時 </a:t>
            </a:r>
            <a:r>
              <a:rPr lang="en-US" altLang="zh-TW" dirty="0"/>
              <a:t>AUROC </a:t>
            </a:r>
            <a:r>
              <a:rPr lang="zh-TW" altLang="en-US" dirty="0"/>
              <a:t>為 </a:t>
            </a:r>
            <a:r>
              <a:rPr lang="en-US" altLang="zh-TW" dirty="0"/>
              <a:t>0.9866</a:t>
            </a:r>
          </a:p>
          <a:p>
            <a:r>
              <a:rPr lang="zh-TW" altLang="en-US" dirty="0"/>
              <a:t>而 </a:t>
            </a:r>
            <a:r>
              <a:rPr lang="en-US" altLang="zh-TW" dirty="0" err="1"/>
              <a:t>InCTRL</a:t>
            </a:r>
            <a:r>
              <a:rPr lang="en-US" altLang="zh-TW" dirty="0"/>
              <a:t> </a:t>
            </a:r>
            <a:r>
              <a:rPr lang="zh-TW" altLang="en-US" dirty="0"/>
              <a:t>同樣在 </a:t>
            </a:r>
            <a:r>
              <a:rPr lang="en-US" altLang="zh-TW" dirty="0"/>
              <a:t>4-shot </a:t>
            </a:r>
            <a:r>
              <a:rPr lang="zh-TW" altLang="en-US" dirty="0"/>
              <a:t>時，</a:t>
            </a:r>
            <a:r>
              <a:rPr lang="en-US" altLang="zh-TW" dirty="0"/>
              <a:t>AUROC </a:t>
            </a:r>
            <a:r>
              <a:rPr lang="zh-TW" altLang="en-US" dirty="0"/>
              <a:t>為 </a:t>
            </a:r>
            <a:r>
              <a:rPr lang="en-US" altLang="zh-TW" b="1" dirty="0"/>
              <a:t>0.9688</a:t>
            </a:r>
            <a:r>
              <a:rPr lang="zh-TW" altLang="en-US" dirty="0"/>
              <a:t>，稍微低一點</a:t>
            </a:r>
          </a:p>
          <a:p>
            <a:r>
              <a:rPr lang="zh-TW" altLang="en-US" dirty="0"/>
              <a:t>但是有些類別 </a:t>
            </a:r>
            <a:r>
              <a:rPr lang="en-US" altLang="zh-TW" dirty="0" err="1"/>
              <a:t>InCTRL</a:t>
            </a:r>
            <a:r>
              <a:rPr lang="en-US" altLang="zh-TW" dirty="0"/>
              <a:t> </a:t>
            </a:r>
            <a:r>
              <a:rPr lang="zh-TW" altLang="en-US" dirty="0"/>
              <a:t>表現得更好，像是：</a:t>
            </a:r>
          </a:p>
          <a:p>
            <a:r>
              <a:rPr lang="en-US" altLang="zh-TW" b="1" dirty="0" err="1"/>
              <a:t>pipe_fryum</a:t>
            </a:r>
            <a:r>
              <a:rPr lang="en-US" altLang="zh-TW" b="1" dirty="0"/>
              <a:t> </a:t>
            </a:r>
            <a:r>
              <a:rPr lang="zh-TW" altLang="en-US" b="1" dirty="0"/>
              <a:t>類別</a:t>
            </a:r>
            <a:r>
              <a:rPr lang="zh-TW" altLang="en-US" dirty="0"/>
              <a:t>，</a:t>
            </a:r>
            <a:r>
              <a:rPr lang="en-US" altLang="zh-TW" dirty="0" err="1"/>
              <a:t>InCTRL</a:t>
            </a:r>
            <a:r>
              <a:rPr lang="en-US" altLang="zh-TW" dirty="0"/>
              <a:t> </a:t>
            </a:r>
            <a:r>
              <a:rPr lang="zh-TW" altLang="en-US" dirty="0"/>
              <a:t>在 </a:t>
            </a:r>
            <a:r>
              <a:rPr lang="en-US" altLang="zh-TW" dirty="0"/>
              <a:t>4-shot </a:t>
            </a:r>
            <a:r>
              <a:rPr lang="zh-TW" altLang="en-US" dirty="0"/>
              <a:t>時就達到 </a:t>
            </a:r>
            <a:r>
              <a:rPr lang="en-US" altLang="zh-TW" b="1" dirty="0"/>
              <a:t>0.9983</a:t>
            </a:r>
            <a:r>
              <a:rPr lang="zh-TW" altLang="en-US" dirty="0"/>
              <a:t>，幾乎滿分</a:t>
            </a:r>
          </a:p>
          <a:p>
            <a:r>
              <a:rPr lang="zh-TW" altLang="en-US" dirty="0"/>
              <a:t>相對 </a:t>
            </a:r>
            <a:r>
              <a:rPr lang="en-US" altLang="zh-TW" dirty="0" err="1"/>
              <a:t>WinCLIP</a:t>
            </a:r>
            <a:r>
              <a:rPr lang="en-US" altLang="zh-TW" dirty="0"/>
              <a:t> </a:t>
            </a:r>
            <a:r>
              <a:rPr lang="zh-TW" altLang="en-US" dirty="0"/>
              <a:t>的 </a:t>
            </a:r>
            <a:r>
              <a:rPr lang="en-US" altLang="zh-TW" dirty="0"/>
              <a:t>AUROC </a:t>
            </a:r>
            <a:r>
              <a:rPr lang="zh-TW" altLang="en-US" dirty="0"/>
              <a:t>是 </a:t>
            </a:r>
            <a:r>
              <a:rPr lang="en-US" altLang="zh-TW" b="1" dirty="0"/>
              <a:t>97.36</a:t>
            </a:r>
            <a:r>
              <a:rPr lang="zh-TW" altLang="en-US" dirty="0"/>
              <a:t>，差距有 </a:t>
            </a:r>
            <a:r>
              <a:rPr lang="en-US" altLang="zh-TW" dirty="0"/>
              <a:t>2–3%</a:t>
            </a:r>
          </a:p>
          <a:p>
            <a:r>
              <a:rPr lang="zh-TW" altLang="en-US" b="1" dirty="0"/>
              <a:t>📊 </a:t>
            </a:r>
            <a:r>
              <a:rPr lang="en-US" altLang="zh-TW" b="1" dirty="0"/>
              <a:t>2. </a:t>
            </a:r>
            <a:r>
              <a:rPr lang="en-US" altLang="zh-TW" b="1" dirty="0" err="1"/>
              <a:t>InCTRL</a:t>
            </a:r>
            <a:r>
              <a:rPr lang="en-US" altLang="zh-TW" b="1" dirty="0"/>
              <a:t> </a:t>
            </a:r>
            <a:r>
              <a:rPr lang="zh-TW" altLang="en-US" b="1" dirty="0"/>
              <a:t>提供更穩定的 </a:t>
            </a:r>
            <a:r>
              <a:rPr lang="en-US" altLang="zh-TW" b="1" dirty="0"/>
              <a:t>few-shot </a:t>
            </a:r>
            <a:r>
              <a:rPr lang="zh-TW" altLang="en-US" b="1" dirty="0"/>
              <a:t>提升</a:t>
            </a:r>
          </a:p>
          <a:p>
            <a:r>
              <a:rPr lang="zh-TW" altLang="en-US" dirty="0"/>
              <a:t>我們也可以看到：</a:t>
            </a:r>
          </a:p>
          <a:p>
            <a:r>
              <a:rPr lang="en-US" altLang="zh-TW" dirty="0" err="1"/>
              <a:t>InCTRL</a:t>
            </a:r>
            <a:r>
              <a:rPr lang="en-US" altLang="zh-TW" dirty="0"/>
              <a:t> </a:t>
            </a:r>
            <a:r>
              <a:rPr lang="zh-TW" altLang="en-US" dirty="0"/>
              <a:t>從 </a:t>
            </a:r>
            <a:r>
              <a:rPr lang="en-US" altLang="zh-TW" dirty="0"/>
              <a:t>k=2 </a:t>
            </a:r>
            <a:r>
              <a:rPr lang="zh-TW" altLang="en-US" dirty="0"/>
              <a:t>到 </a:t>
            </a:r>
            <a:r>
              <a:rPr lang="en-US" altLang="zh-TW" dirty="0"/>
              <a:t>k=8 </a:t>
            </a:r>
            <a:r>
              <a:rPr lang="zh-TW" altLang="en-US" dirty="0"/>
              <a:t>的 </a:t>
            </a:r>
            <a:r>
              <a:rPr lang="en-US" altLang="zh-TW" dirty="0"/>
              <a:t>AUROC </a:t>
            </a:r>
            <a:r>
              <a:rPr lang="zh-TW" altLang="en-US" dirty="0"/>
              <a:t>是穩定上升的，而且提升幅度很大</a:t>
            </a:r>
          </a:p>
          <a:p>
            <a:r>
              <a:rPr lang="zh-TW" altLang="en-US" dirty="0"/>
              <a:t>舉例來說，</a:t>
            </a:r>
            <a:r>
              <a:rPr lang="en-US" altLang="zh-TW" b="1" dirty="0"/>
              <a:t>macaroni1 </a:t>
            </a:r>
            <a:r>
              <a:rPr lang="zh-TW" altLang="en-US" b="1" dirty="0"/>
              <a:t>類別</a:t>
            </a:r>
            <a:r>
              <a:rPr lang="zh-TW" altLang="en-US" dirty="0"/>
              <a:t>從 </a:t>
            </a:r>
            <a:r>
              <a:rPr lang="en-US" altLang="zh-TW" dirty="0"/>
              <a:t>AUROC 0.87</a:t>
            </a:r>
            <a:r>
              <a:rPr lang="zh-TW" altLang="en-US" dirty="0"/>
              <a:t>（</a:t>
            </a:r>
            <a:r>
              <a:rPr lang="en-US" altLang="zh-TW" dirty="0"/>
              <a:t>k=2</a:t>
            </a:r>
            <a:r>
              <a:rPr lang="zh-TW" altLang="en-US" dirty="0"/>
              <a:t>）提升到 </a:t>
            </a:r>
            <a:r>
              <a:rPr lang="en-US" altLang="zh-TW" dirty="0"/>
              <a:t>0.915</a:t>
            </a:r>
            <a:r>
              <a:rPr lang="zh-TW" altLang="en-US" dirty="0"/>
              <a:t>（</a:t>
            </a:r>
            <a:r>
              <a:rPr lang="en-US" altLang="zh-TW" dirty="0"/>
              <a:t>k=8</a:t>
            </a:r>
            <a:r>
              <a:rPr lang="zh-TW" altLang="en-US" dirty="0"/>
              <a:t>）</a:t>
            </a:r>
          </a:p>
          <a:p>
            <a:r>
              <a:rPr lang="zh-TW" altLang="en-US" dirty="0"/>
              <a:t>相對之下，</a:t>
            </a:r>
            <a:r>
              <a:rPr lang="en-US" altLang="zh-TW" dirty="0" err="1"/>
              <a:t>WinCLIP</a:t>
            </a:r>
            <a:r>
              <a:rPr lang="en-US" altLang="zh-TW" dirty="0"/>
              <a:t> </a:t>
            </a:r>
            <a:r>
              <a:rPr lang="zh-TW" altLang="en-US" dirty="0"/>
              <a:t>在 </a:t>
            </a:r>
            <a:r>
              <a:rPr lang="en-US" altLang="zh-TW" dirty="0"/>
              <a:t>k </a:t>
            </a:r>
            <a:r>
              <a:rPr lang="zh-TW" altLang="en-US" dirty="0"/>
              <a:t>值變動時有時會上下波動</a:t>
            </a:r>
          </a:p>
          <a:p>
            <a:r>
              <a:rPr lang="zh-TW" altLang="en-US" dirty="0"/>
              <a:t>這顯示 </a:t>
            </a:r>
            <a:r>
              <a:rPr lang="en-US" altLang="zh-TW" dirty="0" err="1"/>
              <a:t>InCTRL</a:t>
            </a:r>
            <a:r>
              <a:rPr lang="en-US" altLang="zh-TW" dirty="0"/>
              <a:t> </a:t>
            </a:r>
            <a:r>
              <a:rPr lang="zh-TW" altLang="en-US" dirty="0"/>
              <a:t>的 </a:t>
            </a:r>
            <a:r>
              <a:rPr lang="en-US" altLang="zh-TW" dirty="0"/>
              <a:t>few-shot </a:t>
            </a:r>
            <a:r>
              <a:rPr lang="zh-TW" altLang="en-US" dirty="0"/>
              <a:t>擴充更有效率、更穩定</a:t>
            </a:r>
          </a:p>
          <a:p>
            <a:r>
              <a:rPr lang="zh-TW" altLang="en-US" b="1" dirty="0"/>
              <a:t>🧠 </a:t>
            </a:r>
            <a:r>
              <a:rPr lang="en-US" altLang="zh-TW" b="1" dirty="0"/>
              <a:t>3. </a:t>
            </a:r>
            <a:r>
              <a:rPr lang="en-US" altLang="zh-TW" b="1" dirty="0" err="1"/>
              <a:t>WinCLIP</a:t>
            </a:r>
            <a:r>
              <a:rPr lang="en-US" altLang="zh-TW" b="1" dirty="0"/>
              <a:t> </a:t>
            </a:r>
            <a:r>
              <a:rPr lang="zh-TW" altLang="en-US" b="1" dirty="0"/>
              <a:t>強在語意對齊，</a:t>
            </a:r>
            <a:r>
              <a:rPr lang="en-US" altLang="zh-TW" b="1" dirty="0" err="1"/>
              <a:t>InCTRL</a:t>
            </a:r>
            <a:r>
              <a:rPr lang="en-US" altLang="zh-TW" b="1" dirty="0"/>
              <a:t> </a:t>
            </a:r>
            <a:r>
              <a:rPr lang="zh-TW" altLang="en-US" b="1" dirty="0"/>
              <a:t>強在跨場域泛化</a:t>
            </a:r>
          </a:p>
          <a:p>
            <a:r>
              <a:rPr lang="zh-TW" altLang="en-US" dirty="0"/>
              <a:t>整體來說：</a:t>
            </a:r>
          </a:p>
          <a:p>
            <a:r>
              <a:rPr lang="en-US" altLang="zh-TW" dirty="0" err="1"/>
              <a:t>WinCLIP</a:t>
            </a:r>
            <a:r>
              <a:rPr lang="en-US" altLang="zh-TW" dirty="0"/>
              <a:t> </a:t>
            </a:r>
            <a:r>
              <a:rPr lang="zh-TW" altLang="en-US" dirty="0"/>
              <a:t>因為是用語意提示詞（</a:t>
            </a:r>
            <a:r>
              <a:rPr lang="en-US" altLang="zh-TW" dirty="0"/>
              <a:t>CPE</a:t>
            </a:r>
            <a:r>
              <a:rPr lang="zh-TW" altLang="en-US" dirty="0"/>
              <a:t>）做語意對齊，因此在 </a:t>
            </a:r>
            <a:r>
              <a:rPr lang="zh-TW" altLang="en-US" b="1" dirty="0"/>
              <a:t>語意明確、類別固定的場景</a:t>
            </a:r>
            <a:r>
              <a:rPr lang="zh-TW" altLang="en-US" dirty="0"/>
              <a:t>表現非常好</a:t>
            </a:r>
          </a:p>
          <a:p>
            <a:r>
              <a:rPr lang="zh-TW" altLang="en-US" dirty="0"/>
              <a:t>但 </a:t>
            </a:r>
            <a:r>
              <a:rPr lang="en-US" altLang="zh-TW" dirty="0" err="1"/>
              <a:t>InCTRL</a:t>
            </a:r>
            <a:r>
              <a:rPr lang="en-US" altLang="zh-TW" dirty="0"/>
              <a:t> </a:t>
            </a:r>
            <a:r>
              <a:rPr lang="zh-TW" altLang="en-US" dirty="0"/>
              <a:t>使用的是</a:t>
            </a:r>
            <a:r>
              <a:rPr lang="zh-TW" altLang="en-US" b="1" dirty="0"/>
              <a:t>殘差學習（</a:t>
            </a:r>
            <a:r>
              <a:rPr lang="en-US" altLang="zh-TW" b="1" dirty="0"/>
              <a:t>Residual Learning</a:t>
            </a:r>
            <a:r>
              <a:rPr lang="zh-TW" altLang="en-US" b="1" dirty="0"/>
              <a:t>）</a:t>
            </a:r>
            <a:r>
              <a:rPr lang="zh-TW" altLang="en-US" dirty="0"/>
              <a:t>，強調的是從少量正常樣本中提取參照 → 所以對於不同類別或 </a:t>
            </a:r>
            <a:r>
              <a:rPr lang="zh-TW" altLang="en-US" b="1" dirty="0"/>
              <a:t>不同視覺特徵的泛化能力更強</a:t>
            </a:r>
            <a:endParaRPr lang="zh-TW" altLang="en-US" dirty="0"/>
          </a:p>
          <a:p>
            <a:r>
              <a:rPr lang="zh-TW" altLang="en-US" b="1" dirty="0"/>
              <a:t>🏁 總結說法（可放在投影片最後一頁）</a:t>
            </a:r>
          </a:p>
          <a:p>
            <a:r>
              <a:rPr lang="zh-TW" altLang="en-US" dirty="0"/>
              <a:t>綜合比較可發現，</a:t>
            </a:r>
            <a:r>
              <a:rPr lang="en-US" altLang="zh-TW" dirty="0" err="1"/>
              <a:t>WinCLIP</a:t>
            </a:r>
            <a:r>
              <a:rPr lang="en-US" altLang="zh-TW" dirty="0"/>
              <a:t> </a:t>
            </a:r>
            <a:r>
              <a:rPr lang="zh-TW" altLang="en-US" dirty="0"/>
              <a:t>的強項在語意理解與 </a:t>
            </a:r>
            <a:r>
              <a:rPr lang="en-US" altLang="zh-TW" dirty="0"/>
              <a:t>segmentation</a:t>
            </a:r>
            <a:r>
              <a:rPr lang="zh-TW" altLang="en-US" dirty="0"/>
              <a:t>，但 </a:t>
            </a:r>
            <a:r>
              <a:rPr lang="en-US" altLang="zh-TW" dirty="0" err="1"/>
              <a:t>InCTRL</a:t>
            </a:r>
            <a:r>
              <a:rPr lang="en-US" altLang="zh-TW" dirty="0"/>
              <a:t> </a:t>
            </a:r>
            <a:r>
              <a:rPr lang="zh-TW" altLang="en-US" dirty="0"/>
              <a:t>在 </a:t>
            </a:r>
            <a:r>
              <a:rPr lang="en-US" altLang="zh-TW" dirty="0"/>
              <a:t>AUROC </a:t>
            </a:r>
            <a:r>
              <a:rPr lang="zh-TW" altLang="en-US" dirty="0"/>
              <a:t>與 </a:t>
            </a:r>
            <a:r>
              <a:rPr lang="en-US" altLang="zh-TW" dirty="0"/>
              <a:t>few-shot </a:t>
            </a:r>
            <a:r>
              <a:rPr lang="zh-TW" altLang="en-US" dirty="0"/>
              <a:t>擴充能力上表現更穩定，特別是在類別變異大的場景中具有優勢。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2D0E1-D345-EB44-A091-703AD57073A5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90836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dirty="0"/>
              <a:t>🔹</a:t>
            </a:r>
            <a:r>
              <a:rPr lang="en-US" altLang="zh-TW" b="1" dirty="0" err="1"/>
              <a:t>InCTRL</a:t>
            </a:r>
            <a:r>
              <a:rPr lang="en-US" altLang="zh-TW" b="1" dirty="0"/>
              <a:t> </a:t>
            </a:r>
            <a:r>
              <a:rPr lang="zh-TW" altLang="en-US" b="1" dirty="0"/>
              <a:t>模型表現（上表）</a:t>
            </a:r>
          </a:p>
          <a:p>
            <a:r>
              <a:rPr lang="zh-TW" altLang="en-US" dirty="0"/>
              <a:t>從上表可以看到，</a:t>
            </a:r>
            <a:r>
              <a:rPr lang="en-US" altLang="zh-TW" dirty="0" err="1"/>
              <a:t>InCTRL</a:t>
            </a:r>
            <a:r>
              <a:rPr lang="en-US" altLang="zh-TW" dirty="0"/>
              <a:t> </a:t>
            </a:r>
            <a:r>
              <a:rPr lang="zh-TW" altLang="en-US" dirty="0"/>
              <a:t>的平均 </a:t>
            </a:r>
            <a:r>
              <a:rPr lang="en-US" altLang="zh-TW" dirty="0"/>
              <a:t>AUROC </a:t>
            </a:r>
            <a:r>
              <a:rPr lang="zh-TW" altLang="en-US" dirty="0"/>
              <a:t>分數隨著 </a:t>
            </a:r>
            <a:r>
              <a:rPr lang="en-US" altLang="zh-TW" dirty="0"/>
              <a:t>shot </a:t>
            </a:r>
            <a:r>
              <a:rPr lang="zh-TW" altLang="en-US" dirty="0"/>
              <a:t>數增加而穩定上升：</a:t>
            </a:r>
          </a:p>
          <a:p>
            <a:r>
              <a:rPr lang="zh-TW" altLang="en-US" dirty="0"/>
              <a:t>在 </a:t>
            </a:r>
            <a:r>
              <a:rPr lang="en-US" altLang="zh-TW" b="1" dirty="0"/>
              <a:t>2-shot</a:t>
            </a:r>
            <a:r>
              <a:rPr lang="en-US" altLang="zh-TW" dirty="0"/>
              <a:t> </a:t>
            </a:r>
            <a:r>
              <a:rPr lang="zh-TW" altLang="en-US" dirty="0"/>
              <a:t>時，</a:t>
            </a:r>
            <a:r>
              <a:rPr lang="en-US" altLang="zh-TW" dirty="0"/>
              <a:t>AUROC </a:t>
            </a:r>
            <a:r>
              <a:rPr lang="zh-TW" altLang="en-US" dirty="0"/>
              <a:t>是 </a:t>
            </a:r>
            <a:r>
              <a:rPr lang="en-US" altLang="zh-TW" b="1" dirty="0"/>
              <a:t>0.88</a:t>
            </a:r>
            <a:endParaRPr lang="zh-TW" altLang="en-US" dirty="0"/>
          </a:p>
          <a:p>
            <a:r>
              <a:rPr lang="zh-TW" altLang="en-US" dirty="0"/>
              <a:t>增加到 </a:t>
            </a:r>
            <a:r>
              <a:rPr lang="en-US" altLang="zh-TW" b="1" dirty="0"/>
              <a:t>4-shot</a:t>
            </a:r>
            <a:r>
              <a:rPr lang="zh-TW" altLang="en-US" dirty="0"/>
              <a:t>，提升到 </a:t>
            </a:r>
            <a:r>
              <a:rPr lang="en-US" altLang="zh-TW" b="1" dirty="0"/>
              <a:t>0.89</a:t>
            </a:r>
            <a:endParaRPr lang="zh-TW" altLang="en-US" dirty="0"/>
          </a:p>
          <a:p>
            <a:r>
              <a:rPr lang="zh-TW" altLang="en-US" dirty="0"/>
              <a:t>到了 </a:t>
            </a:r>
            <a:r>
              <a:rPr lang="en-US" altLang="zh-TW" b="1" dirty="0"/>
              <a:t>8-shot</a:t>
            </a:r>
            <a:r>
              <a:rPr lang="zh-TW" altLang="en-US" dirty="0"/>
              <a:t>，已經來到 </a:t>
            </a:r>
            <a:r>
              <a:rPr lang="en-US" altLang="zh-TW" b="1" dirty="0"/>
              <a:t>0.90 </a:t>
            </a:r>
            <a:r>
              <a:rPr lang="zh-TW" altLang="en-US" b="1" dirty="0"/>
              <a:t>以上</a:t>
            </a:r>
            <a:endParaRPr lang="zh-TW" altLang="en-US" dirty="0"/>
          </a:p>
          <a:p>
            <a:r>
              <a:rPr lang="zh-TW" altLang="en-US" dirty="0"/>
              <a:t>同時我們也可以看到，</a:t>
            </a:r>
            <a:r>
              <a:rPr lang="en-US" altLang="zh-TW" dirty="0" err="1"/>
              <a:t>InCTRL</a:t>
            </a:r>
            <a:r>
              <a:rPr lang="en-US" altLang="zh-TW" dirty="0"/>
              <a:t> </a:t>
            </a:r>
            <a:r>
              <a:rPr lang="zh-TW" altLang="en-US" dirty="0"/>
              <a:t>的 </a:t>
            </a:r>
            <a:r>
              <a:rPr lang="en-US" altLang="zh-TW" dirty="0"/>
              <a:t>pixel-level AUPR</a:t>
            </a:r>
            <a:r>
              <a:rPr lang="zh-TW" altLang="en-US" dirty="0"/>
              <a:t>（</a:t>
            </a:r>
            <a:r>
              <a:rPr lang="en-US" altLang="zh-TW" dirty="0" err="1"/>
              <a:t>p_pro</a:t>
            </a:r>
            <a:r>
              <a:rPr lang="zh-TW" altLang="en-US" dirty="0"/>
              <a:t>）表現也持續上升，代表它在定位異常區域的能力也同步提升。</a:t>
            </a:r>
          </a:p>
          <a:p>
            <a:r>
              <a:rPr lang="zh-TW" altLang="en-US" b="1" dirty="0"/>
              <a:t>🔸</a:t>
            </a:r>
            <a:r>
              <a:rPr lang="en-US" altLang="zh-TW" b="1" dirty="0" err="1"/>
              <a:t>WinCLIP</a:t>
            </a:r>
            <a:r>
              <a:rPr lang="en-US" altLang="zh-TW" b="1" dirty="0"/>
              <a:t> </a:t>
            </a:r>
            <a:r>
              <a:rPr lang="zh-TW" altLang="en-US" b="1" dirty="0"/>
              <a:t>模型表現（下表）</a:t>
            </a:r>
          </a:p>
          <a:p>
            <a:r>
              <a:rPr lang="zh-TW" altLang="en-US" dirty="0"/>
              <a:t>再看 </a:t>
            </a:r>
            <a:r>
              <a:rPr lang="en-US" altLang="zh-TW" dirty="0" err="1"/>
              <a:t>WinCLIP</a:t>
            </a:r>
            <a:r>
              <a:rPr lang="en-US" altLang="zh-TW" dirty="0"/>
              <a:t> </a:t>
            </a:r>
            <a:r>
              <a:rPr lang="zh-TW" altLang="en-US" dirty="0"/>
              <a:t>的表現：</a:t>
            </a:r>
          </a:p>
          <a:p>
            <a:r>
              <a:rPr lang="zh-TW" altLang="en-US" dirty="0"/>
              <a:t>在 </a:t>
            </a:r>
            <a:r>
              <a:rPr lang="en-US" altLang="zh-TW" b="1" dirty="0"/>
              <a:t>2-shot</a:t>
            </a:r>
            <a:r>
              <a:rPr lang="en-US" altLang="zh-TW" dirty="0"/>
              <a:t> </a:t>
            </a:r>
            <a:r>
              <a:rPr lang="zh-TW" altLang="en-US" dirty="0"/>
              <a:t>時，平均 </a:t>
            </a:r>
            <a:r>
              <a:rPr lang="en-US" altLang="zh-TW" dirty="0"/>
              <a:t>AUROC </a:t>
            </a:r>
            <a:r>
              <a:rPr lang="zh-TW" altLang="en-US" dirty="0"/>
              <a:t>是 </a:t>
            </a:r>
            <a:r>
              <a:rPr lang="en-US" altLang="zh-TW" b="1" dirty="0"/>
              <a:t>66%</a:t>
            </a:r>
            <a:endParaRPr lang="zh-TW" altLang="en-US" dirty="0"/>
          </a:p>
          <a:p>
            <a:r>
              <a:rPr lang="en-US" altLang="zh-TW" b="1" dirty="0"/>
              <a:t>4-shot</a:t>
            </a:r>
            <a:r>
              <a:rPr lang="en-US" altLang="zh-TW" dirty="0"/>
              <a:t> </a:t>
            </a:r>
            <a:r>
              <a:rPr lang="zh-TW" altLang="en-US" dirty="0"/>
              <a:t>時提昇到 </a:t>
            </a:r>
            <a:r>
              <a:rPr lang="en-US" altLang="zh-TW" b="1" dirty="0"/>
              <a:t>72.1%</a:t>
            </a:r>
            <a:endParaRPr lang="zh-TW" altLang="en-US" dirty="0"/>
          </a:p>
          <a:p>
            <a:r>
              <a:rPr lang="zh-TW" altLang="en-US" dirty="0"/>
              <a:t>到 </a:t>
            </a:r>
            <a:r>
              <a:rPr lang="en-US" altLang="zh-TW" b="1" dirty="0"/>
              <a:t>8-shot</a:t>
            </a:r>
            <a:r>
              <a:rPr lang="en-US" altLang="zh-TW" dirty="0"/>
              <a:t> </a:t>
            </a:r>
            <a:r>
              <a:rPr lang="zh-TW" altLang="en-US" dirty="0"/>
              <a:t>時有明顯進步，達到 </a:t>
            </a:r>
            <a:r>
              <a:rPr lang="en-US" altLang="zh-TW" b="1" dirty="0"/>
              <a:t>72.49%</a:t>
            </a:r>
            <a:endParaRPr lang="zh-TW" altLang="en-US" dirty="0"/>
          </a:p>
          <a:p>
            <a:r>
              <a:rPr lang="zh-TW" altLang="en-US" dirty="0"/>
              <a:t>雖然 </a:t>
            </a:r>
            <a:r>
              <a:rPr lang="en-US" altLang="zh-TW" dirty="0" err="1"/>
              <a:t>WinCLIP</a:t>
            </a:r>
            <a:r>
              <a:rPr lang="en-US" altLang="zh-TW" dirty="0"/>
              <a:t> </a:t>
            </a:r>
            <a:r>
              <a:rPr lang="zh-TW" altLang="en-US" dirty="0"/>
              <a:t>在 </a:t>
            </a:r>
            <a:r>
              <a:rPr lang="en-US" altLang="zh-TW" dirty="0"/>
              <a:t>AUROC </a:t>
            </a:r>
            <a:r>
              <a:rPr lang="zh-TW" altLang="en-US" dirty="0"/>
              <a:t>上也有進步，但相較之下，</a:t>
            </a:r>
            <a:r>
              <a:rPr lang="en-US" altLang="zh-TW" dirty="0" err="1"/>
              <a:t>InCTRL</a:t>
            </a:r>
            <a:r>
              <a:rPr lang="en-US" altLang="zh-TW" dirty="0"/>
              <a:t> </a:t>
            </a:r>
            <a:r>
              <a:rPr lang="zh-TW" altLang="en-US" dirty="0"/>
              <a:t>的整體提升幅度與穩定性更為明顯。</a:t>
            </a:r>
          </a:p>
          <a:p>
            <a:r>
              <a:rPr lang="zh-TW" altLang="en-US" b="1" dirty="0"/>
              <a:t>🧠 總結比較說法</a:t>
            </a:r>
          </a:p>
          <a:p>
            <a:r>
              <a:rPr lang="zh-TW" altLang="en-US" dirty="0"/>
              <a:t>簡單來說，</a:t>
            </a:r>
            <a:r>
              <a:rPr lang="en-US" altLang="zh-TW" b="1" dirty="0" err="1"/>
              <a:t>InCTRL</a:t>
            </a:r>
            <a:r>
              <a:rPr lang="en-US" altLang="zh-TW" b="1" dirty="0"/>
              <a:t> </a:t>
            </a:r>
            <a:r>
              <a:rPr lang="zh-TW" altLang="en-US" b="1" dirty="0"/>
              <a:t>在每個 </a:t>
            </a:r>
            <a:r>
              <a:rPr lang="en-US" altLang="zh-TW" b="1" dirty="0"/>
              <a:t>few-shot </a:t>
            </a:r>
            <a:r>
              <a:rPr lang="zh-TW" altLang="en-US" b="1" dirty="0"/>
              <a:t>條件下的整體辨識能力都高於 </a:t>
            </a:r>
            <a:r>
              <a:rPr lang="en-US" altLang="zh-TW" b="1" dirty="0" err="1"/>
              <a:t>WinCLIP</a:t>
            </a:r>
            <a:r>
              <a:rPr lang="zh-TW" altLang="en-US" dirty="0"/>
              <a:t>，特別是隨著 </a:t>
            </a:r>
            <a:r>
              <a:rPr lang="en-US" altLang="zh-TW" dirty="0"/>
              <a:t>shot </a:t>
            </a:r>
            <a:r>
              <a:rPr lang="zh-TW" altLang="en-US" dirty="0"/>
              <a:t>數的增加，其泛化表現更穩定，也更有彈性。而 </a:t>
            </a:r>
            <a:r>
              <a:rPr lang="en-US" altLang="zh-TW" dirty="0" err="1"/>
              <a:t>WinCLIP</a:t>
            </a:r>
            <a:r>
              <a:rPr lang="en-US" altLang="zh-TW" dirty="0"/>
              <a:t> </a:t>
            </a:r>
            <a:r>
              <a:rPr lang="zh-TW" altLang="en-US" dirty="0"/>
              <a:t>儘管也有提升，但在整體 </a:t>
            </a:r>
            <a:r>
              <a:rPr lang="en-US" altLang="zh-TW" dirty="0"/>
              <a:t>AUROC </a:t>
            </a:r>
            <a:r>
              <a:rPr lang="zh-TW" altLang="en-US" dirty="0"/>
              <a:t>水準與語意泛化上仍略顯不足。</a:t>
            </a:r>
          </a:p>
          <a:p>
            <a:r>
              <a:rPr lang="zh-TW" altLang="en-US" dirty="0"/>
              <a:t>這可以呼應我們前面提到的：</a:t>
            </a:r>
            <a:r>
              <a:rPr lang="en-US" altLang="zh-TW" b="1" dirty="0" err="1"/>
              <a:t>WinCLIP</a:t>
            </a:r>
            <a:r>
              <a:rPr lang="en-US" altLang="zh-TW" b="1" dirty="0"/>
              <a:t> </a:t>
            </a:r>
            <a:r>
              <a:rPr lang="zh-TW" altLang="en-US" b="1" dirty="0"/>
              <a:t>的語意導向設計在明確語境下效果佳，而 </a:t>
            </a:r>
            <a:r>
              <a:rPr lang="en-US" altLang="zh-TW" b="1" dirty="0" err="1"/>
              <a:t>InCTRL</a:t>
            </a:r>
            <a:r>
              <a:rPr lang="en-US" altLang="zh-TW" b="1" dirty="0"/>
              <a:t> </a:t>
            </a:r>
            <a:r>
              <a:rPr lang="zh-TW" altLang="en-US" b="1" dirty="0"/>
              <a:t>的殘差設計更適合處理跨類別的異常檢測任務</a:t>
            </a:r>
            <a:r>
              <a:rPr lang="zh-TW" altLang="en-US" dirty="0"/>
              <a:t>。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2D0E1-D345-EB44-A091-703AD57073A5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518618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2D0E1-D345-EB44-A091-703AD57073A5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035472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2D0E1-D345-EB44-A091-703AD57073A5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2410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🔹</a:t>
            </a:r>
            <a:r>
              <a:rPr lang="en-US" altLang="zh-TW" b="1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【</a:t>
            </a:r>
            <a:r>
              <a:rPr lang="en-US" altLang="zh-TW" b="1" dirty="0" err="1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WinCLIP</a:t>
            </a:r>
            <a:r>
              <a:rPr lang="en-US" altLang="zh-TW" b="1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 </a:t>
            </a:r>
            <a:r>
              <a:rPr lang="zh-TW" altLang="en-US" b="1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思路：語言與視覺定義異常</a:t>
            </a:r>
            <a:r>
              <a:rPr lang="en-US" altLang="zh-TW" b="1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】</a:t>
            </a:r>
          </a:p>
          <a:p>
            <a:r>
              <a:rPr lang="zh-TW" altLang="en-US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傳統異常檢測常需蒐集並訓練大量異常樣本，難以應對樣本稀缺與定義模糊的問題。</a:t>
            </a:r>
            <a:br>
              <a:rPr lang="zh-TW" altLang="en-US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</a:br>
            <a:r>
              <a:rPr lang="en-US" altLang="zh-TW" dirty="0" err="1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WinCLIP</a:t>
            </a:r>
            <a:r>
              <a:rPr lang="en-US" altLang="zh-TW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 </a:t>
            </a:r>
            <a:r>
              <a:rPr lang="zh-TW" altLang="en-US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引入 </a:t>
            </a:r>
            <a:r>
              <a:rPr lang="en-US" altLang="zh-TW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CLIP </a:t>
            </a:r>
            <a:r>
              <a:rPr lang="zh-TW" altLang="en-US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模型，透過語言提示詞（</a:t>
            </a:r>
            <a:r>
              <a:rPr lang="en-US" altLang="zh-TW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prompt</a:t>
            </a:r>
            <a:r>
              <a:rPr lang="zh-TW" altLang="en-US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）與查詢圖像進行相似度比對，並結合多尺度窗口與正常圖像參照，來定義何謂「異常」或「正常」。</a:t>
            </a:r>
          </a:p>
          <a:p>
            <a:r>
              <a:rPr lang="zh-TW" altLang="en-US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你可對應圖中說明：</a:t>
            </a:r>
          </a:p>
          <a:p>
            <a:r>
              <a:rPr lang="en-US" altLang="zh-TW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(a)</a:t>
            </a:r>
            <a:r>
              <a:rPr lang="zh-TW" altLang="en-US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：異常語意定義（例：「</a:t>
            </a:r>
            <a:r>
              <a:rPr lang="en-US" altLang="zh-TW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bad soldering</a:t>
            </a:r>
            <a:r>
              <a:rPr lang="zh-TW" altLang="en-US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」）依賴人類知識轉換為語言提示</a:t>
            </a:r>
          </a:p>
          <a:p>
            <a:r>
              <a:rPr lang="en-US" altLang="zh-TW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(b)</a:t>
            </a:r>
            <a:r>
              <a:rPr lang="zh-TW" altLang="en-US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：多尺度視覺分析補充局部</a:t>
            </a:r>
            <a:r>
              <a:rPr lang="en-US" altLang="zh-TW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/</a:t>
            </a:r>
            <a:r>
              <a:rPr lang="zh-TW" altLang="en-US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整體特徵</a:t>
            </a:r>
          </a:p>
          <a:p>
            <a:r>
              <a:rPr lang="en-US" altLang="zh-TW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(c)</a:t>
            </a:r>
            <a:r>
              <a:rPr lang="zh-TW" altLang="en-US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：使用正常參照圖像比對細節差異（</a:t>
            </a:r>
            <a:r>
              <a:rPr lang="en-US" altLang="zh-TW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Few-shot setting</a:t>
            </a:r>
            <a:r>
              <a:rPr lang="zh-TW" altLang="en-US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）</a:t>
            </a:r>
          </a:p>
          <a:p>
            <a:r>
              <a:rPr lang="zh-TW" altLang="en-US" b="1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🔹</a:t>
            </a:r>
            <a:r>
              <a:rPr lang="en-US" altLang="zh-TW" b="1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【</a:t>
            </a:r>
            <a:r>
              <a:rPr lang="en-US" altLang="zh-TW" b="1" dirty="0" err="1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InCTRL</a:t>
            </a:r>
            <a:r>
              <a:rPr lang="en-US" altLang="zh-TW" b="1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 </a:t>
            </a:r>
            <a:r>
              <a:rPr lang="zh-TW" altLang="en-US" b="1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思路：上下文殘差學習進行跨場域推理</a:t>
            </a:r>
            <a:r>
              <a:rPr lang="en-US" altLang="zh-TW" b="1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】</a:t>
            </a:r>
          </a:p>
          <a:p>
            <a:r>
              <a:rPr lang="zh-TW" altLang="en-US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相較於語言驅動的語意對齊，</a:t>
            </a:r>
            <a:r>
              <a:rPr lang="en-US" altLang="zh-TW" dirty="0" err="1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InCTRL</a:t>
            </a:r>
            <a:r>
              <a:rPr lang="en-US" altLang="zh-TW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 </a:t>
            </a:r>
            <a:r>
              <a:rPr lang="zh-TW" altLang="en-US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強調從正常樣本中學習上下文差異。</a:t>
            </a:r>
            <a:br>
              <a:rPr lang="zh-TW" altLang="en-US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</a:br>
            <a:r>
              <a:rPr lang="zh-TW" altLang="en-US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它透過少量正常圖像（</a:t>
            </a:r>
            <a:r>
              <a:rPr lang="en-US" altLang="zh-TW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few-shot prompt</a:t>
            </a:r>
            <a:r>
              <a:rPr lang="zh-TW" altLang="en-US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）與查詢圖像間的多層殘差特徵計算，學習通用的異常特徵，進而無需針對目標資料集進行訓練也能泛化。</a:t>
            </a:r>
          </a:p>
          <a:p>
            <a:r>
              <a:rPr lang="zh-TW" altLang="en-US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你可對應右上圖：</a:t>
            </a:r>
          </a:p>
          <a:p>
            <a:r>
              <a:rPr lang="zh-TW" altLang="en-US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左：用 </a:t>
            </a:r>
            <a:r>
              <a:rPr lang="en-US" altLang="zh-TW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auxiliary data </a:t>
            </a:r>
            <a:r>
              <a:rPr lang="zh-TW" altLang="en-US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訓練 </a:t>
            </a:r>
            <a:r>
              <a:rPr lang="en-US" altLang="zh-TW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general model</a:t>
            </a:r>
          </a:p>
          <a:p>
            <a:r>
              <a:rPr lang="zh-TW" altLang="en-US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中：不同場域推理（工業 </a:t>
            </a:r>
            <a:r>
              <a:rPr lang="en-US" altLang="zh-TW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/ </a:t>
            </a:r>
            <a:r>
              <a:rPr lang="zh-TW" altLang="en-US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醫療 </a:t>
            </a:r>
            <a:r>
              <a:rPr lang="en-US" altLang="zh-TW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/ </a:t>
            </a:r>
            <a:r>
              <a:rPr lang="zh-TW" altLang="en-US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語意）</a:t>
            </a:r>
          </a:p>
          <a:p>
            <a:r>
              <a:rPr lang="zh-TW" altLang="en-US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下：</a:t>
            </a:r>
            <a:r>
              <a:rPr lang="en-US" altLang="zh-TW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ROC </a:t>
            </a:r>
            <a:r>
              <a:rPr lang="zh-TW" altLang="en-US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曲線顯示 </a:t>
            </a:r>
            <a:r>
              <a:rPr lang="en-US" altLang="zh-TW" dirty="0" err="1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InCTRL</a:t>
            </a:r>
            <a:r>
              <a:rPr lang="en-US" altLang="zh-TW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 </a:t>
            </a:r>
            <a:r>
              <a:rPr lang="zh-TW" altLang="en-US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在不同資料上表現優於其他方法（紅線）</a:t>
            </a:r>
            <a:br>
              <a:rPr lang="en-US" altLang="zh-TW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</a:br>
            <a:br>
              <a:rPr lang="en-US" altLang="zh-TW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</a:br>
            <a:br>
              <a:rPr lang="en-US" altLang="zh-TW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</a:br>
            <a:r>
              <a:rPr lang="zh-TW" altLang="en-US" dirty="0"/>
              <a:t>當然可以！這張投影片已經排版得非常清楚，我將幫你針對 </a:t>
            </a:r>
            <a:r>
              <a:rPr lang="en-US" altLang="zh-TW" dirty="0"/>
              <a:t>Slide 2.2 ⬆️ </a:t>
            </a:r>
            <a:r>
              <a:rPr lang="zh-TW" altLang="en-US" b="1" dirty="0"/>
              <a:t>「</a:t>
            </a:r>
            <a:r>
              <a:rPr lang="en-US" altLang="zh-TW" b="1" dirty="0"/>
              <a:t>Zero-/Few-Shot </a:t>
            </a:r>
            <a:r>
              <a:rPr lang="zh-TW" altLang="en-US" b="1" dirty="0"/>
              <a:t>方法如何解決異常檢測挑戰？」</a:t>
            </a:r>
            <a:r>
              <a:rPr lang="zh-TW" altLang="en-US" dirty="0"/>
              <a:t> 製作一份完整簡報講稿，讓你在報告時可以條理清晰地說出每個重點。</a:t>
            </a:r>
          </a:p>
          <a:p>
            <a:r>
              <a:rPr lang="zh-TW" altLang="en-US" b="1" dirty="0"/>
              <a:t>🎤 </a:t>
            </a:r>
            <a:r>
              <a:rPr lang="en-US" altLang="zh-TW" b="1" dirty="0"/>
              <a:t>Slide 2.2《Zero-/Few-Shot </a:t>
            </a:r>
            <a:r>
              <a:rPr lang="zh-TW" altLang="en-US" b="1" dirty="0"/>
              <a:t>方法如何解決異常檢測挑戰？</a:t>
            </a:r>
            <a:r>
              <a:rPr lang="en-US" altLang="zh-TW" b="1" dirty="0"/>
              <a:t>》</a:t>
            </a:r>
            <a:r>
              <a:rPr lang="zh-TW" altLang="en-US" b="1" dirty="0"/>
              <a:t>講稿範本：</a:t>
            </a:r>
          </a:p>
          <a:p>
            <a:r>
              <a:rPr lang="zh-TW" altLang="en-US" dirty="0"/>
              <a:t>剛剛我們談到異常檢測的應用場景與挑戰，這一頁我們來看看目前主流的解法 </a:t>
            </a:r>
            <a:r>
              <a:rPr lang="en-US" altLang="zh-TW" dirty="0"/>
              <a:t>—— </a:t>
            </a:r>
            <a:r>
              <a:rPr lang="en-US" altLang="zh-TW" b="1" dirty="0"/>
              <a:t>Zero- / Few-Shot </a:t>
            </a:r>
            <a:r>
              <a:rPr lang="zh-TW" altLang="en-US" b="1" dirty="0"/>
              <a:t>方法</a:t>
            </a:r>
            <a:r>
              <a:rPr lang="zh-TW" altLang="en-US" dirty="0"/>
              <a:t> 是如何有效應對這些困難的。</a:t>
            </a:r>
          </a:p>
          <a:p>
            <a:r>
              <a:rPr lang="zh-TW" altLang="en-US" b="1" dirty="0"/>
              <a:t>🔷 第一部分：</a:t>
            </a:r>
            <a:r>
              <a:rPr lang="en-US" altLang="zh-TW" b="1" dirty="0" err="1"/>
              <a:t>InCTRL</a:t>
            </a:r>
            <a:r>
              <a:rPr lang="en-US" altLang="zh-TW" b="1" dirty="0"/>
              <a:t> </a:t>
            </a:r>
            <a:r>
              <a:rPr lang="zh-TW" altLang="en-US" b="1" dirty="0"/>
              <a:t>的思路 </a:t>
            </a:r>
            <a:r>
              <a:rPr lang="en-US" altLang="zh-TW" b="1" dirty="0"/>
              <a:t>— </a:t>
            </a:r>
            <a:r>
              <a:rPr lang="zh-TW" altLang="en-US" b="1" dirty="0"/>
              <a:t>跨場域泛化推理</a:t>
            </a:r>
          </a:p>
          <a:p>
            <a:r>
              <a:rPr lang="zh-TW" altLang="en-US" dirty="0"/>
              <a:t>左上這張圖是 </a:t>
            </a:r>
            <a:r>
              <a:rPr lang="en-US" altLang="zh-TW" dirty="0" err="1"/>
              <a:t>InCTRL</a:t>
            </a:r>
            <a:r>
              <a:rPr lang="en-US" altLang="zh-TW" dirty="0"/>
              <a:t> </a:t>
            </a:r>
            <a:r>
              <a:rPr lang="zh-TW" altLang="en-US" dirty="0"/>
              <a:t>論文中對任務流程的說明。</a:t>
            </a:r>
            <a:br>
              <a:rPr lang="zh-TW" altLang="en-US" dirty="0"/>
            </a:br>
            <a:r>
              <a:rPr lang="zh-TW" altLang="en-US" dirty="0"/>
              <a:t>在左側，我們看到的是一組來自 </a:t>
            </a:r>
            <a:r>
              <a:rPr lang="en-US" altLang="zh-TW" dirty="0" err="1"/>
              <a:t>MVTec</a:t>
            </a:r>
            <a:r>
              <a:rPr lang="en-US" altLang="zh-TW" dirty="0"/>
              <a:t>-AD </a:t>
            </a:r>
            <a:r>
              <a:rPr lang="zh-TW" altLang="en-US" dirty="0"/>
              <a:t>的訓練資料，包含查詢圖與少量的正常提示圖（</a:t>
            </a:r>
            <a:r>
              <a:rPr lang="en-US" altLang="zh-TW" dirty="0"/>
              <a:t>few-shot image prompts</a:t>
            </a:r>
            <a:r>
              <a:rPr lang="zh-TW" altLang="en-US" dirty="0"/>
              <a:t>）。</a:t>
            </a:r>
          </a:p>
          <a:p>
            <a:r>
              <a:rPr lang="zh-TW" altLang="en-US" dirty="0"/>
              <a:t>這些資料會被用來訓練一個通用模型，稱為「輔助資料訓練（</a:t>
            </a:r>
            <a:r>
              <a:rPr lang="en-US" altLang="zh-TW" dirty="0"/>
              <a:t>Auxiliary Data</a:t>
            </a:r>
            <a:r>
              <a:rPr lang="zh-TW" altLang="en-US" dirty="0"/>
              <a:t>）」。訓練完之後，我們並不是再用這些資料進行測試，而是</a:t>
            </a:r>
            <a:r>
              <a:rPr lang="zh-TW" altLang="en-US" b="1" dirty="0"/>
              <a:t>把模型直接套用到全新的資料集上</a:t>
            </a:r>
            <a:r>
              <a:rPr lang="zh-TW" altLang="en-US" dirty="0"/>
              <a:t>，像右邊這三類：</a:t>
            </a:r>
          </a:p>
          <a:p>
            <a:r>
              <a:rPr lang="zh-TW" altLang="en-US" dirty="0"/>
              <a:t>工業異常（如表面刮痕）</a:t>
            </a:r>
          </a:p>
          <a:p>
            <a:r>
              <a:rPr lang="zh-TW" altLang="en-US" dirty="0"/>
              <a:t>醫療影像（如腦部病灶）</a:t>
            </a:r>
          </a:p>
          <a:p>
            <a:r>
              <a:rPr lang="zh-TW" altLang="en-US" dirty="0"/>
              <a:t>語意異常（像狗臉錯置在汽車上）</a:t>
            </a:r>
          </a:p>
          <a:p>
            <a:r>
              <a:rPr lang="zh-TW" altLang="en-US" dirty="0"/>
              <a:t>這樣的流程就是所謂的 </a:t>
            </a:r>
            <a:r>
              <a:rPr lang="en-US" altLang="zh-TW" b="1" dirty="0"/>
              <a:t>Generalist Anomaly Detection</a:t>
            </a:r>
            <a:r>
              <a:rPr lang="zh-TW" altLang="en-US" dirty="0"/>
              <a:t>，不再針對每個類別單獨訓練模型。</a:t>
            </a:r>
          </a:p>
          <a:p>
            <a:r>
              <a:rPr lang="zh-TW" altLang="en-US" b="1" dirty="0"/>
              <a:t>🔷 第二部分：語意與視覺融合的策略（</a:t>
            </a:r>
            <a:r>
              <a:rPr lang="en-US" altLang="zh-TW" b="1" dirty="0" err="1"/>
              <a:t>WinCLIP</a:t>
            </a:r>
            <a:r>
              <a:rPr lang="en-US" altLang="zh-TW" b="1" dirty="0"/>
              <a:t> </a:t>
            </a:r>
            <a:r>
              <a:rPr lang="zh-TW" altLang="en-US" b="1" dirty="0"/>
              <a:t>思路）</a:t>
            </a:r>
          </a:p>
          <a:p>
            <a:r>
              <a:rPr lang="zh-TW" altLang="en-US" dirty="0"/>
              <a:t>在下方三張圖中，我們看到 </a:t>
            </a:r>
            <a:r>
              <a:rPr lang="en-US" altLang="zh-TW" dirty="0" err="1"/>
              <a:t>WinCLIP</a:t>
            </a:r>
            <a:r>
              <a:rPr lang="en-US" altLang="zh-TW" dirty="0"/>
              <a:t> </a:t>
            </a:r>
            <a:r>
              <a:rPr lang="zh-TW" altLang="en-US" dirty="0"/>
              <a:t>所強調的「語意驅動」設計：</a:t>
            </a:r>
          </a:p>
          <a:p>
            <a:r>
              <a:rPr lang="en-US" altLang="zh-TW" dirty="0"/>
              <a:t>(a) </a:t>
            </a:r>
            <a:r>
              <a:rPr lang="zh-TW" altLang="en-US" dirty="0"/>
              <a:t>利用語言定義異常與正常</a:t>
            </a:r>
            <a:br>
              <a:rPr lang="zh-TW" altLang="en-US" dirty="0"/>
            </a:br>
            <a:r>
              <a:rPr lang="zh-TW" altLang="en-US" dirty="0"/>
              <a:t>例如異常的描述是「</a:t>
            </a:r>
            <a:r>
              <a:rPr lang="en-US" altLang="zh-TW" dirty="0"/>
              <a:t>bad soldering</a:t>
            </a:r>
            <a:r>
              <a:rPr lang="zh-TW" altLang="en-US" dirty="0"/>
              <a:t>」，而正常是「</a:t>
            </a:r>
            <a:r>
              <a:rPr lang="en-US" altLang="zh-TW" dirty="0"/>
              <a:t>a blue circuit board</a:t>
            </a:r>
            <a:r>
              <a:rPr lang="zh-TW" altLang="en-US" dirty="0"/>
              <a:t>」</a:t>
            </a:r>
            <a:br>
              <a:rPr lang="zh-TW" altLang="en-US" dirty="0"/>
            </a:br>
            <a:r>
              <a:rPr lang="zh-TW" altLang="en-US" dirty="0"/>
              <a:t>模型會根據這些語句與圖像做語意比對</a:t>
            </a:r>
          </a:p>
          <a:p>
            <a:r>
              <a:rPr lang="en-US" altLang="zh-TW" dirty="0"/>
              <a:t>(b) </a:t>
            </a:r>
            <a:r>
              <a:rPr lang="zh-TW" altLang="en-US" dirty="0"/>
              <a:t>多尺度視窗檢查</a:t>
            </a:r>
            <a:br>
              <a:rPr lang="zh-TW" altLang="en-US" dirty="0"/>
            </a:br>
            <a:r>
              <a:rPr lang="zh-TW" altLang="en-US" dirty="0"/>
              <a:t>模型不只看整張圖，也會對應小區塊進行細部分析，提升精度</a:t>
            </a:r>
          </a:p>
          <a:p>
            <a:r>
              <a:rPr lang="en-US" altLang="zh-TW" dirty="0"/>
              <a:t>(c) </a:t>
            </a:r>
            <a:r>
              <a:rPr lang="zh-TW" altLang="en-US" dirty="0"/>
              <a:t>使用正常圖像作為參考</a:t>
            </a:r>
            <a:br>
              <a:rPr lang="zh-TW" altLang="en-US" dirty="0"/>
            </a:br>
            <a:r>
              <a:rPr lang="zh-TW" altLang="en-US" dirty="0"/>
              <a:t>在 </a:t>
            </a:r>
            <a:r>
              <a:rPr lang="en-US" altLang="zh-TW" dirty="0"/>
              <a:t>few-shot setting </a:t>
            </a:r>
            <a:r>
              <a:rPr lang="zh-TW" altLang="en-US" dirty="0"/>
              <a:t>中，加入一張正常圖來做視覺對照，有助於捕捉微小差異</a:t>
            </a:r>
          </a:p>
          <a:p>
            <a:r>
              <a:rPr lang="zh-TW" altLang="en-US" b="1" dirty="0"/>
              <a:t>🔷 第三部分：實驗結果驗證效能優勢</a:t>
            </a:r>
          </a:p>
          <a:p>
            <a:r>
              <a:rPr lang="zh-TW" altLang="en-US" dirty="0"/>
              <a:t>最右上是三個資料集上的 </a:t>
            </a:r>
            <a:r>
              <a:rPr lang="en-US" altLang="zh-TW" dirty="0"/>
              <a:t>ROC </a:t>
            </a:r>
            <a:r>
              <a:rPr lang="zh-TW" altLang="en-US" dirty="0"/>
              <a:t>曲線，分別是：</a:t>
            </a:r>
          </a:p>
          <a:p>
            <a:r>
              <a:rPr lang="en-US" altLang="zh-TW" dirty="0"/>
              <a:t>ELPV</a:t>
            </a:r>
            <a:r>
              <a:rPr lang="zh-TW" altLang="en-US" dirty="0"/>
              <a:t>（工業）</a:t>
            </a:r>
          </a:p>
          <a:p>
            <a:r>
              <a:rPr lang="en-US" altLang="zh-TW" dirty="0" err="1"/>
              <a:t>BrainMRI</a:t>
            </a:r>
            <a:r>
              <a:rPr lang="zh-TW" altLang="en-US" dirty="0"/>
              <a:t>（醫療）</a:t>
            </a:r>
          </a:p>
          <a:p>
            <a:r>
              <a:rPr lang="en-US" altLang="zh-TW" dirty="0"/>
              <a:t>MNIST</a:t>
            </a:r>
            <a:r>
              <a:rPr lang="zh-TW" altLang="en-US" dirty="0"/>
              <a:t>（語意異常）</a:t>
            </a:r>
          </a:p>
          <a:p>
            <a:r>
              <a:rPr lang="zh-TW" altLang="en-US" dirty="0"/>
              <a:t>可以看到紅色線是 </a:t>
            </a:r>
            <a:r>
              <a:rPr lang="en-US" altLang="zh-TW" dirty="0" err="1"/>
              <a:t>InCTRL</a:t>
            </a:r>
            <a:r>
              <a:rPr lang="zh-TW" altLang="en-US" dirty="0"/>
              <a:t>，深藍是 </a:t>
            </a:r>
            <a:r>
              <a:rPr lang="en-US" altLang="zh-TW" dirty="0" err="1"/>
              <a:t>WinCLIP</a:t>
            </a:r>
            <a:r>
              <a:rPr lang="zh-TW" altLang="en-US" dirty="0"/>
              <a:t>，兩者在大多數情況下都優於其他傳統方法如 </a:t>
            </a:r>
            <a:r>
              <a:rPr lang="en-US" altLang="zh-TW" dirty="0"/>
              <a:t>SPADE</a:t>
            </a:r>
            <a:r>
              <a:rPr lang="zh-TW" altLang="en-US" dirty="0"/>
              <a:t>、</a:t>
            </a:r>
            <a:r>
              <a:rPr lang="en-US" altLang="zh-TW" dirty="0" err="1"/>
              <a:t>PatchCore</a:t>
            </a:r>
            <a:r>
              <a:rPr lang="zh-TW" altLang="en-US" dirty="0"/>
              <a:t>、</a:t>
            </a:r>
            <a:r>
              <a:rPr lang="en-US" altLang="zh-TW" dirty="0" err="1"/>
              <a:t>RegAD</a:t>
            </a:r>
            <a:r>
              <a:rPr lang="en-US" altLang="zh-TW" dirty="0"/>
              <a:t> </a:t>
            </a:r>
            <a:r>
              <a:rPr lang="zh-TW" altLang="en-US" dirty="0"/>
              <a:t>等。特別是在醫療與語意任務上，</a:t>
            </a:r>
            <a:r>
              <a:rPr lang="en-US" altLang="zh-TW" dirty="0" err="1"/>
              <a:t>InCTRL</a:t>
            </a:r>
            <a:r>
              <a:rPr lang="en-US" altLang="zh-TW" dirty="0"/>
              <a:t> </a:t>
            </a:r>
            <a:r>
              <a:rPr lang="zh-TW" altLang="en-US" dirty="0"/>
              <a:t>的曲線幾乎是最頂的。</a:t>
            </a:r>
          </a:p>
          <a:p>
            <a:r>
              <a:rPr lang="zh-TW" altLang="en-US" b="1" dirty="0"/>
              <a:t>✅ 最後總結（請朗讀這一句）：</a:t>
            </a:r>
          </a:p>
          <a:p>
            <a:r>
              <a:rPr lang="en-US" altLang="zh-TW" dirty="0"/>
              <a:t>Zero-/Few-Shot </a:t>
            </a:r>
            <a:r>
              <a:rPr lang="zh-TW" altLang="en-US" dirty="0"/>
              <a:t>方法不僅降低了標註成本，更提供了跨任務場景的泛化能力，是未來異常檢測的重要方向。</a:t>
            </a:r>
          </a:p>
          <a:p>
            <a:r>
              <a:rPr lang="zh-TW" altLang="en-US" b="1" dirty="0"/>
              <a:t>✅ 簡報結尾建議補一句：</a:t>
            </a:r>
          </a:p>
          <a:p>
            <a:r>
              <a:rPr lang="zh-TW" altLang="en-US" dirty="0"/>
              <a:t>有了這樣的能力，我們就可以在只提供少量正常資料的情況下，處理多樣化、跨領域的異常任務。接下來，我們就進一步看看 </a:t>
            </a:r>
            <a:r>
              <a:rPr lang="en-US" altLang="zh-TW" dirty="0" err="1"/>
              <a:t>WinCLIP</a:t>
            </a:r>
            <a:r>
              <a:rPr lang="en-US" altLang="zh-TW" dirty="0"/>
              <a:t> </a:t>
            </a:r>
            <a:r>
              <a:rPr lang="zh-TW" altLang="en-US" dirty="0"/>
              <a:t>與 </a:t>
            </a:r>
            <a:r>
              <a:rPr lang="en-US" altLang="zh-TW" dirty="0" err="1"/>
              <a:t>InCTRL</a:t>
            </a:r>
            <a:r>
              <a:rPr lang="en-US" altLang="zh-TW" dirty="0"/>
              <a:t> </a:t>
            </a:r>
            <a:r>
              <a:rPr lang="zh-TW" altLang="en-US" dirty="0"/>
              <a:t>各自的設計細節。</a:t>
            </a:r>
          </a:p>
          <a:p>
            <a:r>
              <a:rPr lang="zh-TW" altLang="en-US" dirty="0"/>
              <a:t>需要我也幫你寫接下來 </a:t>
            </a:r>
            <a:r>
              <a:rPr lang="en-US" altLang="zh-TW" dirty="0"/>
              <a:t>Slide 3.1 </a:t>
            </a:r>
            <a:r>
              <a:rPr lang="zh-TW" altLang="en-US" dirty="0"/>
              <a:t>或 </a:t>
            </a:r>
            <a:r>
              <a:rPr lang="en-US" altLang="zh-TW" dirty="0"/>
              <a:t>4.1 </a:t>
            </a:r>
            <a:r>
              <a:rPr lang="zh-TW" altLang="en-US" dirty="0"/>
              <a:t>的講稿嗎？或者你想要我整合這份講稿內容成可讀稿 </a:t>
            </a:r>
            <a:r>
              <a:rPr lang="en-US" altLang="zh-TW" dirty="0"/>
              <a:t>PDF </a:t>
            </a:r>
            <a:r>
              <a:rPr lang="zh-TW" altLang="en-US" dirty="0"/>
              <a:t>或簡報備註？只要說一聲我就幫你處理 ✅</a:t>
            </a:r>
          </a:p>
          <a:p>
            <a:endParaRPr lang="en-US" altLang="zh-TW" dirty="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  <a:p>
            <a:endParaRPr lang="en-US" altLang="zh-TW" dirty="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  <a:p>
            <a:endParaRPr lang="zh-TW" altLang="en-US" dirty="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  <a:p>
            <a:endParaRPr kumimoji="1" lang="zh-TW" altLang="en-US" dirty="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2D0E1-D345-EB44-A091-703AD57073A5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5016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當然可以！以下是針對你這頁投影片（</a:t>
            </a:r>
            <a:r>
              <a:rPr lang="en-US" altLang="zh-TW" dirty="0"/>
              <a:t>CLIP </a:t>
            </a:r>
            <a:r>
              <a:rPr lang="zh-TW" altLang="en-US" dirty="0"/>
              <a:t>原理簡介 </a:t>
            </a:r>
            <a:r>
              <a:rPr lang="en-US" altLang="zh-TW" dirty="0"/>
              <a:t>+ </a:t>
            </a:r>
            <a:r>
              <a:rPr lang="zh-TW" altLang="en-US" dirty="0"/>
              <a:t>語意相似度）的 </a:t>
            </a:r>
            <a:r>
              <a:rPr lang="zh-TW" altLang="en-US" b="1" dirty="0"/>
              <a:t>更口語化講稿版本</a:t>
            </a:r>
            <a:r>
              <a:rPr lang="zh-TW" altLang="en-US" dirty="0"/>
              <a:t>，適合直接在簡報現場自然講解時使用：</a:t>
            </a:r>
          </a:p>
          <a:p>
            <a:r>
              <a:rPr lang="zh-TW" altLang="en-US" b="1" dirty="0"/>
              <a:t>🎤 投影片講稿：</a:t>
            </a:r>
            <a:r>
              <a:rPr lang="en-US" altLang="zh-TW" b="1" dirty="0"/>
              <a:t>CLIP </a:t>
            </a:r>
            <a:r>
              <a:rPr lang="zh-TW" altLang="en-US" b="1" dirty="0"/>
              <a:t>原理簡介 </a:t>
            </a:r>
            <a:r>
              <a:rPr lang="en-US" altLang="zh-TW" b="1" dirty="0"/>
              <a:t>+ </a:t>
            </a:r>
            <a:r>
              <a:rPr lang="zh-TW" altLang="en-US" b="1" dirty="0"/>
              <a:t>語意相似度（</a:t>
            </a:r>
            <a:r>
              <a:rPr lang="en-US" altLang="zh-TW" b="1" dirty="0"/>
              <a:t>Cosine Similarity</a:t>
            </a:r>
            <a:r>
              <a:rPr lang="zh-TW" altLang="en-US" b="1" dirty="0"/>
              <a:t>）</a:t>
            </a:r>
          </a:p>
          <a:p>
            <a:r>
              <a:rPr lang="zh-TW" altLang="en-US" dirty="0"/>
              <a:t>好，我們先來簡單介紹一下 </a:t>
            </a:r>
            <a:r>
              <a:rPr lang="en-US" altLang="zh-TW" dirty="0"/>
              <a:t>CLIP </a:t>
            </a:r>
            <a:r>
              <a:rPr lang="zh-TW" altLang="en-US" dirty="0"/>
              <a:t>是怎麼運作的，因為這是後面 </a:t>
            </a:r>
            <a:r>
              <a:rPr lang="en-US" altLang="zh-TW" dirty="0" err="1"/>
              <a:t>WinCLIP</a:t>
            </a:r>
            <a:r>
              <a:rPr lang="en-US" altLang="zh-TW" dirty="0"/>
              <a:t> </a:t>
            </a:r>
            <a:r>
              <a:rPr lang="zh-TW" altLang="en-US" dirty="0"/>
              <a:t>的基礎。</a:t>
            </a:r>
          </a:p>
          <a:p>
            <a:r>
              <a:rPr lang="en-US" altLang="zh-TW" dirty="0"/>
              <a:t>CLIP </a:t>
            </a:r>
            <a:r>
              <a:rPr lang="zh-TW" altLang="en-US" dirty="0"/>
              <a:t>的概念很簡單，它其實就是學會了「圖片跟文字要怎麼對得起來」。</a:t>
            </a:r>
          </a:p>
          <a:p>
            <a:r>
              <a:rPr lang="zh-TW" altLang="en-US" dirty="0"/>
              <a:t>🔸 </a:t>
            </a:r>
            <a:r>
              <a:rPr lang="zh-TW" altLang="en-US" b="1" dirty="0"/>
              <a:t>左邊這一塊</a:t>
            </a:r>
            <a:r>
              <a:rPr lang="zh-TW" altLang="en-US" dirty="0"/>
              <a:t>是 </a:t>
            </a:r>
            <a:r>
              <a:rPr lang="en-US" altLang="zh-TW" dirty="0"/>
              <a:t>CLIP </a:t>
            </a:r>
            <a:r>
              <a:rPr lang="zh-TW" altLang="en-US" dirty="0"/>
              <a:t>的訓練過程：</a:t>
            </a:r>
            <a:br>
              <a:rPr lang="zh-TW" altLang="en-US" dirty="0"/>
            </a:br>
            <a:r>
              <a:rPr lang="zh-TW" altLang="en-US" dirty="0"/>
              <a:t>它會同時吃一張圖片和一句文字描述，比如說「這是一隻狗」或「草地上的小貓」，然後學著去對起來。</a:t>
            </a:r>
          </a:p>
          <a:p>
            <a:r>
              <a:rPr lang="zh-TW" altLang="en-US" dirty="0"/>
              <a:t>也就是說，圖片經過 </a:t>
            </a:r>
            <a:r>
              <a:rPr lang="en-US" altLang="zh-TW" dirty="0"/>
              <a:t>Image Encoder </a:t>
            </a:r>
            <a:r>
              <a:rPr lang="zh-TW" altLang="en-US" dirty="0"/>
              <a:t>變成一個向量，文字經過 </a:t>
            </a:r>
            <a:r>
              <a:rPr lang="en-US" altLang="zh-TW" dirty="0"/>
              <a:t>Text Encoder </a:t>
            </a:r>
            <a:r>
              <a:rPr lang="zh-TW" altLang="en-US" dirty="0"/>
              <a:t>也變成一個向量，兩個之間越相似就越配對成功。</a:t>
            </a:r>
          </a:p>
          <a:p>
            <a:r>
              <a:rPr lang="zh-TW" altLang="en-US" dirty="0"/>
              <a:t>🔸 </a:t>
            </a:r>
            <a:r>
              <a:rPr lang="zh-TW" altLang="en-US" b="1" dirty="0"/>
              <a:t>中間這張表格</a:t>
            </a:r>
            <a:r>
              <a:rPr lang="zh-TW" altLang="en-US" dirty="0"/>
              <a:t>是在做什麼？</a:t>
            </a:r>
            <a:br>
              <a:rPr lang="zh-TW" altLang="en-US" dirty="0"/>
            </a:br>
            <a:r>
              <a:rPr lang="zh-TW" altLang="en-US" dirty="0"/>
              <a:t>就是 </a:t>
            </a:r>
            <a:r>
              <a:rPr lang="en-US" altLang="zh-TW" dirty="0"/>
              <a:t>CLIP </a:t>
            </a:r>
            <a:r>
              <a:rPr lang="zh-TW" altLang="en-US" dirty="0"/>
              <a:t>把每張圖片跟每一句話都算一次相似度，像是做一個「誰最像誰」的排行榜。這個相似度就是我們常說的 </a:t>
            </a:r>
            <a:r>
              <a:rPr lang="en-US" altLang="zh-TW" dirty="0"/>
              <a:t>cosine similarity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🔸 </a:t>
            </a:r>
            <a:r>
              <a:rPr lang="zh-TW" altLang="en-US" b="1" dirty="0"/>
              <a:t>右邊這一塊</a:t>
            </a:r>
            <a:r>
              <a:rPr lang="zh-TW" altLang="en-US" dirty="0"/>
              <a:t>就是 </a:t>
            </a:r>
            <a:r>
              <a:rPr lang="en-US" altLang="zh-TW" dirty="0"/>
              <a:t>CLIP </a:t>
            </a:r>
            <a:r>
              <a:rPr lang="zh-TW" altLang="en-US" dirty="0"/>
              <a:t>如何拿來做 </a:t>
            </a:r>
            <a:r>
              <a:rPr lang="en-US" altLang="zh-TW" dirty="0"/>
              <a:t>Zero-shot </a:t>
            </a:r>
            <a:r>
              <a:rPr lang="zh-TW" altLang="en-US" dirty="0"/>
              <a:t>分類：</a:t>
            </a:r>
            <a:br>
              <a:rPr lang="zh-TW" altLang="en-US" dirty="0"/>
            </a:br>
            <a:r>
              <a:rPr lang="zh-TW" altLang="en-US" dirty="0"/>
              <a:t>我們不用再重訓模型，只要提供像是：</a:t>
            </a:r>
          </a:p>
          <a:p>
            <a:r>
              <a:rPr lang="zh-TW" altLang="en-US" dirty="0"/>
              <a:t>「</a:t>
            </a:r>
            <a:r>
              <a:rPr lang="en-US" altLang="zh-TW" dirty="0"/>
              <a:t>a photo of a dog</a:t>
            </a:r>
            <a:r>
              <a:rPr lang="zh-TW" altLang="en-US" dirty="0"/>
              <a:t>」、「</a:t>
            </a:r>
            <a:r>
              <a:rPr lang="en-US" altLang="zh-TW" dirty="0"/>
              <a:t>a photo of a cat</a:t>
            </a:r>
            <a:r>
              <a:rPr lang="zh-TW" altLang="en-US" dirty="0"/>
              <a:t>」這種文字提示，</a:t>
            </a:r>
            <a:br>
              <a:rPr lang="zh-TW" altLang="en-US" dirty="0"/>
            </a:br>
            <a:r>
              <a:rPr lang="en-US" altLang="zh-TW" dirty="0"/>
              <a:t>CLIP </a:t>
            </a:r>
            <a:r>
              <a:rPr lang="zh-TW" altLang="en-US" dirty="0"/>
              <a:t>就會幫我們算出這張圖比較像哪一句話。</a:t>
            </a:r>
          </a:p>
          <a:p>
            <a:r>
              <a:rPr lang="zh-TW" altLang="en-US" dirty="0"/>
              <a:t>也就是說，只要我能寫出一個描述文字，</a:t>
            </a:r>
            <a:r>
              <a:rPr lang="en-US" altLang="zh-TW" dirty="0"/>
              <a:t>CLIP </a:t>
            </a:r>
            <a:r>
              <a:rPr lang="zh-TW" altLang="en-US" dirty="0"/>
              <a:t>就能幫我做分類，不需要額外訓練。這就是所謂的 </a:t>
            </a:r>
            <a:r>
              <a:rPr lang="en-US" altLang="zh-TW" b="1" dirty="0"/>
              <a:t>Zero-shot learning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🧠 所以總結這一頁：</a:t>
            </a:r>
          </a:p>
          <a:p>
            <a:r>
              <a:rPr lang="en-US" altLang="zh-TW" dirty="0"/>
              <a:t>CLIP </a:t>
            </a:r>
            <a:r>
              <a:rPr lang="zh-TW" altLang="en-US" dirty="0"/>
              <a:t>把圖和文字都轉成語意向量，然後透過 </a:t>
            </a:r>
            <a:r>
              <a:rPr lang="en-US" altLang="zh-TW" dirty="0"/>
              <a:t>cosine similarity </a:t>
            </a:r>
            <a:r>
              <a:rPr lang="zh-TW" altLang="en-US" dirty="0"/>
              <a:t>來看誰最像誰。這樣的特性讓 </a:t>
            </a:r>
            <a:r>
              <a:rPr lang="en-US" altLang="zh-TW" dirty="0"/>
              <a:t>CLIP </a:t>
            </a:r>
            <a:r>
              <a:rPr lang="zh-TW" altLang="en-US" dirty="0"/>
              <a:t>可以被應用到各種任務上，像是分類、搜尋，甚至異常偵測。</a:t>
            </a:r>
          </a:p>
          <a:p>
            <a:r>
              <a:rPr lang="zh-TW" altLang="en-US" dirty="0"/>
              <a:t>而我們接下來要介紹的 </a:t>
            </a:r>
            <a:r>
              <a:rPr lang="en-US" altLang="zh-TW" dirty="0" err="1"/>
              <a:t>WinCLIP</a:t>
            </a:r>
            <a:r>
              <a:rPr lang="zh-TW" altLang="en-US" dirty="0"/>
              <a:t>，就是把這套機制套進 </a:t>
            </a:r>
            <a:r>
              <a:rPr lang="en-US" altLang="zh-TW" dirty="0"/>
              <a:t>anomaly detection </a:t>
            </a:r>
            <a:r>
              <a:rPr lang="zh-TW" altLang="en-US" dirty="0"/>
              <a:t>裡面。</a:t>
            </a:r>
          </a:p>
          <a:p>
            <a:r>
              <a:rPr lang="zh-TW" altLang="en-US" dirty="0"/>
              <a:t>如果你需要，我也可以把這一頁濃縮成「</a:t>
            </a:r>
            <a:r>
              <a:rPr lang="en-US" altLang="zh-TW" dirty="0"/>
              <a:t>1</a:t>
            </a:r>
            <a:r>
              <a:rPr lang="zh-TW" altLang="en-US" dirty="0"/>
              <a:t>分鐘版講稿」或製作旁邊講稿欄。是否也要這個格式呢？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2D0E1-D345-EB44-A091-703AD57073A5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82877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dirty="0"/>
              <a:t>🎤 講稿（更口語版）</a:t>
            </a:r>
          </a:p>
          <a:p>
            <a:r>
              <a:rPr lang="zh-TW" altLang="en-US" dirty="0"/>
              <a:t>好，接下來這一頁我們來看 </a:t>
            </a:r>
            <a:r>
              <a:rPr lang="en-US" altLang="zh-TW" dirty="0" err="1"/>
              <a:t>WinCLIP</a:t>
            </a:r>
            <a:r>
              <a:rPr lang="en-US" altLang="zh-TW" dirty="0"/>
              <a:t> </a:t>
            </a:r>
            <a:r>
              <a:rPr lang="zh-TW" altLang="en-US" dirty="0"/>
              <a:t>中一個非常關鍵的設計 </a:t>
            </a:r>
            <a:r>
              <a:rPr lang="en-US" altLang="zh-TW" dirty="0"/>
              <a:t>—— </a:t>
            </a:r>
            <a:r>
              <a:rPr lang="zh-TW" altLang="en-US" dirty="0"/>
              <a:t>怎麼「說話」讓模型聽得懂。</a:t>
            </a:r>
          </a:p>
          <a:p>
            <a:r>
              <a:rPr lang="zh-TW" altLang="en-US" dirty="0"/>
              <a:t>也就是說，我們該怎麼寫提示詞（</a:t>
            </a:r>
            <a:r>
              <a:rPr lang="en-US" altLang="zh-TW" dirty="0"/>
              <a:t>prompt</a:t>
            </a:r>
            <a:r>
              <a:rPr lang="zh-TW" altLang="en-US" dirty="0"/>
              <a:t>），讓 </a:t>
            </a:r>
            <a:r>
              <a:rPr lang="en-US" altLang="zh-TW" dirty="0"/>
              <a:t>CLIP </a:t>
            </a:r>
            <a:r>
              <a:rPr lang="zh-TW" altLang="en-US" dirty="0"/>
              <a:t>能夠分得出「正常」跟「異常」。</a:t>
            </a:r>
          </a:p>
          <a:p>
            <a:r>
              <a:rPr lang="zh-TW" altLang="en-US" dirty="0"/>
              <a:t>在 </a:t>
            </a:r>
            <a:r>
              <a:rPr lang="en-US" altLang="zh-TW" dirty="0" err="1"/>
              <a:t>WinCLIP</a:t>
            </a:r>
            <a:r>
              <a:rPr lang="en-US" altLang="zh-TW" dirty="0"/>
              <a:t> </a:t>
            </a:r>
            <a:r>
              <a:rPr lang="zh-TW" altLang="en-US" dirty="0"/>
              <a:t>裡，我們不是只用一句話像是「</a:t>
            </a:r>
            <a:r>
              <a:rPr lang="en-US" altLang="zh-TW" dirty="0"/>
              <a:t>a normal object</a:t>
            </a:r>
            <a:r>
              <a:rPr lang="zh-TW" altLang="en-US" dirty="0"/>
              <a:t>」，這樣太單調了。</a:t>
            </a:r>
          </a:p>
          <a:p>
            <a:r>
              <a:rPr lang="zh-TW" altLang="en-US" dirty="0"/>
              <a:t>我們會把提示詞拆成三個部份：</a:t>
            </a:r>
          </a:p>
          <a:p>
            <a:r>
              <a:rPr lang="en-US" altLang="zh-TW" dirty="0"/>
              <a:t>1️⃣ </a:t>
            </a:r>
            <a:r>
              <a:rPr lang="zh-TW" altLang="en-US" dirty="0"/>
              <a:t>第一塊是 </a:t>
            </a:r>
            <a:r>
              <a:rPr lang="zh-TW" altLang="en-US" b="1" dirty="0"/>
              <a:t>狀態</a:t>
            </a:r>
            <a:r>
              <a:rPr lang="zh-TW" altLang="en-US" dirty="0"/>
              <a:t>（</a:t>
            </a:r>
            <a:r>
              <a:rPr lang="en-US" altLang="zh-TW" dirty="0"/>
              <a:t>State</a:t>
            </a:r>
            <a:r>
              <a:rPr lang="zh-TW" altLang="en-US" dirty="0"/>
              <a:t>）</a:t>
            </a:r>
            <a:br>
              <a:rPr lang="zh-TW" altLang="en-US" dirty="0"/>
            </a:br>
            <a:r>
              <a:rPr lang="zh-TW" altLang="en-US" dirty="0"/>
              <a:t>像是：「完美的」、「有瑕疵的」、「沒有損傷的」、「已損壞的」</a:t>
            </a:r>
          </a:p>
          <a:p>
            <a:r>
              <a:rPr lang="en-US" altLang="zh-TW" dirty="0"/>
              <a:t>2️⃣ </a:t>
            </a:r>
            <a:r>
              <a:rPr lang="zh-TW" altLang="en-US" dirty="0"/>
              <a:t>第二塊是 </a:t>
            </a:r>
            <a:r>
              <a:rPr lang="zh-TW" altLang="en-US" b="1" dirty="0"/>
              <a:t>物件名稱</a:t>
            </a:r>
            <a:r>
              <a:rPr lang="zh-TW" altLang="en-US" dirty="0"/>
              <a:t>（</a:t>
            </a:r>
            <a:r>
              <a:rPr lang="en-US" altLang="zh-TW" dirty="0"/>
              <a:t>Label</a:t>
            </a:r>
            <a:r>
              <a:rPr lang="zh-TW" altLang="en-US" dirty="0"/>
              <a:t>）</a:t>
            </a:r>
            <a:br>
              <a:rPr lang="zh-TW" altLang="en-US" dirty="0"/>
            </a:br>
            <a:r>
              <a:rPr lang="zh-TW" altLang="en-US" dirty="0"/>
              <a:t>比如我們要檢測的是電路板、螺絲、木頭等等，就會有 </a:t>
            </a:r>
            <a:r>
              <a:rPr lang="en-US" altLang="zh-TW" dirty="0"/>
              <a:t>[c] </a:t>
            </a:r>
            <a:r>
              <a:rPr lang="zh-TW" altLang="en-US" dirty="0"/>
              <a:t>這個物件填進去</a:t>
            </a:r>
          </a:p>
          <a:p>
            <a:r>
              <a:rPr lang="en-US" altLang="zh-TW" dirty="0"/>
              <a:t>3️⃣ </a:t>
            </a:r>
            <a:r>
              <a:rPr lang="zh-TW" altLang="en-US" dirty="0"/>
              <a:t>第三塊是 </a:t>
            </a:r>
            <a:r>
              <a:rPr lang="zh-TW" altLang="en-US" b="1" dirty="0"/>
              <a:t>語句模板</a:t>
            </a:r>
            <a:r>
              <a:rPr lang="zh-TW" altLang="en-US" dirty="0"/>
              <a:t>（</a:t>
            </a:r>
            <a:r>
              <a:rPr lang="en-US" altLang="zh-TW" dirty="0"/>
              <a:t>Template</a:t>
            </a:r>
            <a:r>
              <a:rPr lang="zh-TW" altLang="en-US" dirty="0"/>
              <a:t>）</a:t>
            </a:r>
            <a:br>
              <a:rPr lang="zh-TW" altLang="en-US" dirty="0"/>
            </a:br>
            <a:r>
              <a:rPr lang="zh-TW" altLang="en-US" dirty="0"/>
              <a:t>像是：「</a:t>
            </a:r>
            <a:r>
              <a:rPr lang="en-US" altLang="zh-TW" dirty="0"/>
              <a:t>a photo of a [c]</a:t>
            </a:r>
            <a:r>
              <a:rPr lang="zh-TW" altLang="en-US" dirty="0"/>
              <a:t>」、「</a:t>
            </a:r>
            <a:r>
              <a:rPr lang="en-US" altLang="zh-TW" dirty="0"/>
              <a:t>a blurry photo of a [c]</a:t>
            </a:r>
            <a:r>
              <a:rPr lang="zh-TW" altLang="en-US" dirty="0"/>
              <a:t>」、「</a:t>
            </a:r>
            <a:r>
              <a:rPr lang="en-US" altLang="zh-TW" dirty="0"/>
              <a:t>a cropped photo of the [c]</a:t>
            </a:r>
            <a:r>
              <a:rPr lang="zh-TW" altLang="en-US" dirty="0"/>
              <a:t>」</a:t>
            </a:r>
          </a:p>
          <a:p>
            <a:r>
              <a:rPr lang="zh-TW" altLang="en-US" dirty="0"/>
              <a:t>這讓每一句話聽起來都很像人類會講的句子</a:t>
            </a:r>
          </a:p>
          <a:p>
            <a:r>
              <a:rPr lang="zh-TW" altLang="en-US" dirty="0"/>
              <a:t>✨ 最後我們會把這三塊組起來，比如說：</a:t>
            </a:r>
          </a:p>
          <a:p>
            <a:r>
              <a:rPr lang="zh-TW" altLang="en-US" dirty="0"/>
              <a:t>「</a:t>
            </a:r>
            <a:r>
              <a:rPr lang="en-US" altLang="zh-TW" dirty="0"/>
              <a:t>A cropped photo of a damaged screw</a:t>
            </a:r>
            <a:r>
              <a:rPr lang="zh-TW" altLang="en-US" dirty="0"/>
              <a:t>」</a:t>
            </a:r>
            <a:br>
              <a:rPr lang="zh-TW" altLang="en-US" dirty="0"/>
            </a:br>
            <a:r>
              <a:rPr lang="zh-TW" altLang="en-US" dirty="0"/>
              <a:t>「</a:t>
            </a:r>
            <a:r>
              <a:rPr lang="en-US" altLang="zh-TW" dirty="0"/>
              <a:t>A photo of a perfect metal nut</a:t>
            </a:r>
            <a:r>
              <a:rPr lang="zh-TW" altLang="en-US" dirty="0"/>
              <a:t>」</a:t>
            </a:r>
          </a:p>
          <a:p>
            <a:r>
              <a:rPr lang="zh-TW" altLang="en-US" dirty="0"/>
              <a:t>這樣的語句能更清楚描述這張圖是什麼、狀態如何，幫助 </a:t>
            </a:r>
            <a:r>
              <a:rPr lang="en-US" altLang="zh-TW" dirty="0"/>
              <a:t>CLIP </a:t>
            </a:r>
            <a:r>
              <a:rPr lang="zh-TW" altLang="en-US" dirty="0"/>
              <a:t>對異常有更準確的理解</a:t>
            </a:r>
          </a:p>
          <a:p>
            <a:r>
              <a:rPr lang="zh-TW" altLang="en-US" dirty="0"/>
              <a:t>📌 你現在看到這一頁就是把這些組合列出來。</a:t>
            </a:r>
            <a:br>
              <a:rPr lang="zh-TW" altLang="en-US" dirty="0"/>
            </a:br>
            <a:r>
              <a:rPr lang="zh-TW" altLang="en-US" dirty="0"/>
              <a:t>我們會先定義很多種狀態、很多模板，然後自動把它們組合起來，變成一整組的提示詞集合。</a:t>
            </a:r>
          </a:p>
          <a:p>
            <a:r>
              <a:rPr lang="zh-TW" altLang="en-US" dirty="0"/>
              <a:t>這個過程叫做 </a:t>
            </a:r>
            <a:r>
              <a:rPr lang="en-US" altLang="zh-TW" b="1" dirty="0"/>
              <a:t>Compositional Prompt Ensemble</a:t>
            </a:r>
            <a:r>
              <a:rPr lang="zh-TW" altLang="en-US" b="1" dirty="0"/>
              <a:t>（</a:t>
            </a:r>
            <a:r>
              <a:rPr lang="en-US" altLang="zh-TW" b="1" dirty="0"/>
              <a:t>CPE</a:t>
            </a:r>
            <a:r>
              <a:rPr lang="zh-TW" altLang="en-US" b="1" dirty="0"/>
              <a:t>）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🧠 小結一下：</a:t>
            </a:r>
          </a:p>
          <a:p>
            <a:r>
              <a:rPr lang="zh-TW" altLang="en-US" dirty="0"/>
              <a:t>這一頁的重點是：不是只有「一個提示詞」，而是</a:t>
            </a:r>
            <a:r>
              <a:rPr lang="zh-TW" altLang="en-US" b="1" dirty="0"/>
              <a:t>成千上百個變化組合</a:t>
            </a:r>
            <a:r>
              <a:rPr lang="zh-TW" altLang="en-US" dirty="0"/>
              <a:t>。這就是 </a:t>
            </a:r>
            <a:r>
              <a:rPr lang="en-US" altLang="zh-TW" dirty="0" err="1"/>
              <a:t>WinCLIP</a:t>
            </a:r>
            <a:r>
              <a:rPr lang="en-US" altLang="zh-TW" dirty="0"/>
              <a:t> </a:t>
            </a:r>
            <a:r>
              <a:rPr lang="zh-TW" altLang="en-US" dirty="0"/>
              <a:t>為什麼能在 </a:t>
            </a:r>
            <a:r>
              <a:rPr lang="en-US" altLang="zh-TW" dirty="0"/>
              <a:t>Zero-/Few-shot </a:t>
            </a:r>
            <a:r>
              <a:rPr lang="zh-TW" altLang="en-US" dirty="0"/>
              <a:t>任務中有那麼好效果的關鍵之一！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2D0E1-D345-EB44-A091-703AD57073A5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41928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dirty="0"/>
              <a:t>🎤 口語化講稿：</a:t>
            </a:r>
          </a:p>
          <a:p>
            <a:r>
              <a:rPr lang="zh-TW" altLang="en-US" dirty="0"/>
              <a:t>好，現在我們來快速總結一下整個 </a:t>
            </a:r>
            <a:r>
              <a:rPr lang="en-US" altLang="zh-TW" dirty="0" err="1"/>
              <a:t>WinCLIP</a:t>
            </a:r>
            <a:r>
              <a:rPr lang="en-US" altLang="zh-TW" dirty="0"/>
              <a:t> </a:t>
            </a:r>
            <a:r>
              <a:rPr lang="zh-TW" altLang="en-US" dirty="0"/>
              <a:t>的方法是怎麼運作的。</a:t>
            </a:r>
          </a:p>
          <a:p>
            <a:r>
              <a:rPr lang="zh-TW" altLang="en-US" dirty="0"/>
              <a:t>這一張圖可以說是整體架構的總覽，從左到右，就是模型處理的整個流程。</a:t>
            </a:r>
          </a:p>
          <a:p>
            <a:r>
              <a:rPr lang="zh-TW" altLang="en-US" dirty="0"/>
              <a:t>首先從左下角開始看，我們輸入一張圖片。</a:t>
            </a:r>
          </a:p>
          <a:p>
            <a:r>
              <a:rPr lang="zh-TW" altLang="en-US" dirty="0"/>
              <a:t>這張圖會先被劃分成多個小區塊（也就是 </a:t>
            </a:r>
            <a:r>
              <a:rPr lang="en-US" altLang="zh-TW" dirty="0"/>
              <a:t>Patch</a:t>
            </a:r>
            <a:r>
              <a:rPr lang="zh-TW" altLang="en-US" dirty="0"/>
              <a:t>），然後套上各種大小不同的滑動視窗，這樣可以觀察圖片的不同尺度</a:t>
            </a:r>
            <a:r>
              <a:rPr lang="en-US" altLang="zh-TW" dirty="0"/>
              <a:t>——</a:t>
            </a:r>
            <a:r>
              <a:rPr lang="zh-TW" altLang="en-US" dirty="0"/>
              <a:t>從整體輪廓到局部細節。</a:t>
            </a:r>
          </a:p>
          <a:p>
            <a:r>
              <a:rPr lang="zh-TW" altLang="en-US" dirty="0"/>
              <a:t>接著每一個視窗內的影像區塊，會送進 </a:t>
            </a:r>
            <a:r>
              <a:rPr lang="en-US" altLang="zh-TW" b="1" dirty="0"/>
              <a:t>CLIP </a:t>
            </a:r>
            <a:r>
              <a:rPr lang="zh-TW" altLang="en-US" b="1" dirty="0"/>
              <a:t>的 </a:t>
            </a:r>
            <a:r>
              <a:rPr lang="en-US" altLang="zh-TW" b="1" dirty="0"/>
              <a:t>image encoder</a:t>
            </a:r>
            <a:r>
              <a:rPr lang="en-US" altLang="zh-TW" dirty="0"/>
              <a:t> </a:t>
            </a:r>
            <a:r>
              <a:rPr lang="zh-TW" altLang="en-US" dirty="0"/>
              <a:t>去萃取特徵，得到三種不同尺度的 </a:t>
            </a:r>
            <a:r>
              <a:rPr lang="en-US" altLang="zh-TW" b="1" dirty="0"/>
              <a:t>embedding map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你可以看到這裡有黃色、橘色、藍色的格子圖，分別代表：</a:t>
            </a:r>
          </a:p>
          <a:p>
            <a:r>
              <a:rPr lang="en-US" altLang="zh-TW" dirty="0"/>
              <a:t>Patch </a:t>
            </a:r>
            <a:r>
              <a:rPr lang="zh-TW" altLang="en-US" dirty="0"/>
              <a:t>級別的 </a:t>
            </a:r>
            <a:r>
              <a:rPr lang="en-US" altLang="zh-TW" dirty="0"/>
              <a:t>embedding</a:t>
            </a:r>
            <a:r>
              <a:rPr lang="zh-TW" altLang="en-US" dirty="0"/>
              <a:t>（黃色）</a:t>
            </a:r>
          </a:p>
          <a:p>
            <a:r>
              <a:rPr lang="zh-TW" altLang="en-US" dirty="0"/>
              <a:t>中尺度的視窗 </a:t>
            </a:r>
            <a:r>
              <a:rPr lang="en-US" altLang="zh-TW" dirty="0"/>
              <a:t>embedding</a:t>
            </a:r>
            <a:r>
              <a:rPr lang="zh-TW" altLang="en-US" dirty="0"/>
              <a:t>（橘色）</a:t>
            </a:r>
          </a:p>
          <a:p>
            <a:r>
              <a:rPr lang="zh-TW" altLang="en-US" dirty="0"/>
              <a:t>小尺度的視窗 </a:t>
            </a:r>
            <a:r>
              <a:rPr lang="en-US" altLang="zh-TW" dirty="0"/>
              <a:t>embedding</a:t>
            </a:r>
            <a:r>
              <a:rPr lang="zh-TW" altLang="en-US" dirty="0"/>
              <a:t>（藍色）</a:t>
            </a:r>
          </a:p>
          <a:p>
            <a:r>
              <a:rPr lang="zh-TW" altLang="en-US" dirty="0"/>
              <a:t>同一時間，我們也會把「文字提示詞」送進 </a:t>
            </a:r>
            <a:r>
              <a:rPr lang="en-US" altLang="zh-TW" dirty="0"/>
              <a:t>CLIP </a:t>
            </a:r>
            <a:r>
              <a:rPr lang="zh-TW" altLang="en-US" dirty="0"/>
              <a:t>的 </a:t>
            </a:r>
            <a:r>
              <a:rPr lang="en-US" altLang="zh-TW" dirty="0"/>
              <a:t>text encoder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像是：「完美的金屬零件」、「受損的電路板」、「一張有瑕疵的螺絲照片」這類的句子，透過 </a:t>
            </a:r>
            <a:r>
              <a:rPr lang="en-US" altLang="zh-TW" dirty="0"/>
              <a:t>CPE </a:t>
            </a:r>
            <a:r>
              <a:rPr lang="zh-TW" altLang="en-US" dirty="0"/>
              <a:t>組合起來。</a:t>
            </a:r>
          </a:p>
          <a:p>
            <a:r>
              <a:rPr lang="zh-TW" altLang="en-US" dirty="0"/>
              <a:t>這些文字會轉成語意向量，然後平均起來，形成一個代表正常與異常語意的基準向量。</a:t>
            </a:r>
          </a:p>
          <a:p>
            <a:r>
              <a:rPr lang="zh-TW" altLang="en-US" dirty="0"/>
              <a:t>接著，我們會把圖像的每一個 </a:t>
            </a:r>
            <a:r>
              <a:rPr lang="en-US" altLang="zh-TW" dirty="0"/>
              <a:t>patch </a:t>
            </a:r>
            <a:r>
              <a:rPr lang="zh-TW" altLang="en-US" dirty="0"/>
              <a:t>特徵，拿去跟文字的語意向量做比對，計算相似度，得到一張異常分數圖（</a:t>
            </a:r>
            <a:r>
              <a:rPr lang="en-US" altLang="zh-TW" dirty="0"/>
              <a:t>Anomaly Score Map</a:t>
            </a:r>
            <a:r>
              <a:rPr lang="zh-TW" altLang="en-US" dirty="0"/>
              <a:t>）</a:t>
            </a:r>
          </a:p>
          <a:p>
            <a:r>
              <a:rPr lang="zh-TW" altLang="en-US" dirty="0"/>
              <a:t>這就像在問模型：「這個區塊看起來像不像你理解的</a:t>
            </a:r>
            <a:r>
              <a:rPr lang="en-US" altLang="zh-TW" dirty="0"/>
              <a:t>『</a:t>
            </a:r>
            <a:r>
              <a:rPr lang="zh-TW" altLang="en-US" dirty="0"/>
              <a:t>異常物體</a:t>
            </a:r>
            <a:r>
              <a:rPr lang="en-US" altLang="zh-TW" dirty="0"/>
              <a:t>』</a:t>
            </a:r>
            <a:r>
              <a:rPr lang="zh-TW" altLang="en-US" dirty="0"/>
              <a:t>？」</a:t>
            </a:r>
          </a:p>
          <a:p>
            <a:r>
              <a:rPr lang="zh-TW" altLang="en-US" dirty="0"/>
              <a:t>最後，這三個尺度的異常分數圖會做融合，透過 </a:t>
            </a:r>
            <a:r>
              <a:rPr lang="en-US" altLang="zh-TW" dirty="0"/>
              <a:t>harmonic aggregation</a:t>
            </a:r>
            <a:r>
              <a:rPr lang="zh-TW" altLang="en-US" dirty="0"/>
              <a:t>（加權平均），產生最終的 </a:t>
            </a:r>
            <a:r>
              <a:rPr lang="zh-TW" altLang="en-US" b="1" dirty="0"/>
              <a:t>聚合異常圖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這個圖就能直接用來做 </a:t>
            </a:r>
            <a:r>
              <a:rPr lang="en-US" altLang="zh-TW" dirty="0"/>
              <a:t>pixel-level segmentation</a:t>
            </a:r>
            <a:r>
              <a:rPr lang="zh-TW" altLang="en-US" dirty="0"/>
              <a:t>，標出異常的區域！</a:t>
            </a:r>
          </a:p>
          <a:p>
            <a:r>
              <a:rPr lang="zh-TW" altLang="en-US" dirty="0"/>
              <a:t>🧠 小結一下：</a:t>
            </a:r>
          </a:p>
          <a:p>
            <a:r>
              <a:rPr lang="en-US" altLang="zh-TW" dirty="0" err="1"/>
              <a:t>WinCLIP</a:t>
            </a:r>
            <a:r>
              <a:rPr lang="en-US" altLang="zh-TW" dirty="0"/>
              <a:t> </a:t>
            </a:r>
            <a:r>
              <a:rPr lang="zh-TW" altLang="en-US" dirty="0"/>
              <a:t>的關鍵設計包含了：</a:t>
            </a:r>
          </a:p>
          <a:p>
            <a:r>
              <a:rPr lang="zh-TW" altLang="en-US" dirty="0"/>
              <a:t>多視角、多尺度的特徵提取</a:t>
            </a:r>
          </a:p>
          <a:p>
            <a:r>
              <a:rPr lang="zh-TW" altLang="en-US" dirty="0"/>
              <a:t>使用自然語言描述來引導模型「什麼是異常」</a:t>
            </a:r>
          </a:p>
          <a:p>
            <a:r>
              <a:rPr lang="zh-TW" altLang="en-US" dirty="0"/>
              <a:t>最後融合出一個視覺與語意對齊的 </a:t>
            </a:r>
            <a:r>
              <a:rPr lang="en-US" altLang="zh-TW" dirty="0"/>
              <a:t>anomaly heatmap</a:t>
            </a:r>
          </a:p>
          <a:p>
            <a:r>
              <a:rPr lang="zh-TW" altLang="en-US" dirty="0"/>
              <a:t>整個方法不需要重新訓練，只要提供 </a:t>
            </a:r>
            <a:r>
              <a:rPr lang="en-US" altLang="zh-TW" dirty="0"/>
              <a:t>prompt</a:t>
            </a:r>
            <a:r>
              <a:rPr lang="zh-TW" altLang="en-US" dirty="0"/>
              <a:t>，就可以快速應用到不同任務上，這也是它 </a:t>
            </a:r>
            <a:r>
              <a:rPr lang="en-US" altLang="zh-TW" dirty="0"/>
              <a:t>zero-/few-shot </a:t>
            </a:r>
            <a:r>
              <a:rPr lang="zh-TW" altLang="en-US" dirty="0"/>
              <a:t>的核心優勢！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2D0E1-D345-EB44-A091-703AD57073A5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15811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dirty="0"/>
              <a:t>🎤 建議的講稿（口語講解用）</a:t>
            </a:r>
          </a:p>
          <a:p>
            <a:r>
              <a:rPr lang="zh-TW" altLang="en-US" dirty="0"/>
              <a:t>這張圖展示的是 </a:t>
            </a:r>
            <a:r>
              <a:rPr lang="en-US" altLang="zh-TW" dirty="0" err="1"/>
              <a:t>WinCLIP</a:t>
            </a:r>
            <a:r>
              <a:rPr lang="en-US" altLang="zh-TW" dirty="0"/>
              <a:t> </a:t>
            </a:r>
            <a:r>
              <a:rPr lang="zh-TW" altLang="en-US" dirty="0"/>
              <a:t>的整體架構，我們可以把它拆成上下兩條主線來看。</a:t>
            </a:r>
          </a:p>
          <a:p>
            <a:r>
              <a:rPr lang="zh-TW" altLang="en-US" dirty="0"/>
              <a:t>上半部是 </a:t>
            </a:r>
            <a:r>
              <a:rPr lang="en-US" altLang="zh-TW" b="1" dirty="0" err="1"/>
              <a:t>WinCLIP</a:t>
            </a:r>
            <a:r>
              <a:rPr lang="en-US" altLang="zh-TW" b="1" dirty="0"/>
              <a:t> </a:t>
            </a:r>
            <a:r>
              <a:rPr lang="zh-TW" altLang="en-US" b="1" dirty="0"/>
              <a:t>的語意路線</a:t>
            </a:r>
            <a:r>
              <a:rPr lang="zh-TW" altLang="en-US" dirty="0"/>
              <a:t>：</a:t>
            </a:r>
          </a:p>
          <a:p>
            <a:r>
              <a:rPr lang="zh-TW" altLang="en-US" dirty="0"/>
              <a:t>首先輸入一張待偵測的查詢圖片，通過 </a:t>
            </a:r>
            <a:r>
              <a:rPr lang="en-US" altLang="zh-TW" dirty="0"/>
              <a:t>CLIP </a:t>
            </a:r>
            <a:r>
              <a:rPr lang="zh-TW" altLang="en-US" dirty="0"/>
              <a:t>的 </a:t>
            </a:r>
            <a:r>
              <a:rPr lang="en-US" altLang="zh-TW" dirty="0"/>
              <a:t>image encoder </a:t>
            </a:r>
            <a:r>
              <a:rPr lang="zh-TW" altLang="en-US" dirty="0"/>
              <a:t>得到圖像特徵。</a:t>
            </a:r>
          </a:p>
          <a:p>
            <a:r>
              <a:rPr lang="zh-TW" altLang="en-US" dirty="0"/>
              <a:t>同時，我們利用組合式提示詞（</a:t>
            </a:r>
            <a:r>
              <a:rPr lang="en-US" altLang="zh-TW" dirty="0"/>
              <a:t>CPE</a:t>
            </a:r>
            <a:r>
              <a:rPr lang="zh-TW" altLang="en-US" dirty="0"/>
              <a:t>）產生多組描述「正常」與「異常」的語意文字，經由 </a:t>
            </a:r>
            <a:r>
              <a:rPr lang="en-US" altLang="zh-TW" dirty="0"/>
              <a:t>text encoder </a:t>
            </a:r>
            <a:r>
              <a:rPr lang="zh-TW" altLang="en-US" dirty="0"/>
              <a:t>得到語意嵌入向量。</a:t>
            </a:r>
          </a:p>
          <a:p>
            <a:r>
              <a:rPr lang="zh-TW" altLang="en-US" dirty="0"/>
              <a:t>然後，將語意嵌入與視覺嵌入做比對，對應產生三個不同尺度（小、中、大）的異常分數圖，並經過加權平均聚合成一張 </a:t>
            </a:r>
            <a:r>
              <a:rPr lang="zh-TW" altLang="en-US" b="1" dirty="0"/>
              <a:t>語意驅動的異常熱圖</a:t>
            </a:r>
            <a:r>
              <a:rPr lang="zh-TW" altLang="en-US" dirty="0"/>
              <a:t>（右上紫色圖）。</a:t>
            </a:r>
          </a:p>
          <a:p>
            <a:r>
              <a:rPr lang="zh-TW" altLang="en-US" dirty="0"/>
              <a:t>下半部是 </a:t>
            </a:r>
            <a:r>
              <a:rPr lang="en-US" altLang="zh-TW" b="1" dirty="0" err="1"/>
              <a:t>WinCLIP</a:t>
            </a:r>
            <a:r>
              <a:rPr lang="en-US" altLang="zh-TW" b="1" dirty="0"/>
              <a:t>+ </a:t>
            </a:r>
            <a:r>
              <a:rPr lang="zh-TW" altLang="en-US" b="1" dirty="0"/>
              <a:t>的視覺補充路線</a:t>
            </a:r>
            <a:r>
              <a:rPr lang="zh-TW" altLang="en-US" dirty="0"/>
              <a:t>：</a:t>
            </a:r>
          </a:p>
          <a:p>
            <a:r>
              <a:rPr lang="zh-TW" altLang="en-US" dirty="0"/>
              <a:t>額外提供少量正常樣本（例如 </a:t>
            </a:r>
            <a:r>
              <a:rPr lang="en-US" altLang="zh-TW" dirty="0"/>
              <a:t>1~4 </a:t>
            </a:r>
            <a:r>
              <a:rPr lang="zh-TW" altLang="en-US" dirty="0"/>
              <a:t>張），也通過 </a:t>
            </a:r>
            <a:r>
              <a:rPr lang="en-US" altLang="zh-TW" dirty="0"/>
              <a:t>CLIP </a:t>
            </a:r>
            <a:r>
              <a:rPr lang="zh-TW" altLang="en-US" dirty="0"/>
              <a:t>編碼器處理，產生對應的 </a:t>
            </a:r>
            <a:r>
              <a:rPr lang="en-US" altLang="zh-TW" dirty="0"/>
              <a:t>embedding map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查詢圖片與正常圖片的視覺特徵會兩兩進行「視覺比對」（稱為 </a:t>
            </a:r>
            <a:r>
              <a:rPr lang="en-US" altLang="zh-TW" dirty="0"/>
              <a:t>Window Association </a:t>
            </a:r>
            <a:r>
              <a:rPr lang="zh-TW" altLang="en-US" dirty="0"/>
              <a:t>或 </a:t>
            </a:r>
            <a:r>
              <a:rPr lang="en-US" altLang="zh-TW" dirty="0"/>
              <a:t>Patch Association</a:t>
            </a:r>
            <a:r>
              <a:rPr lang="zh-TW" altLang="en-US" dirty="0"/>
              <a:t>）來判斷哪邊不同。</a:t>
            </a:r>
          </a:p>
          <a:p>
            <a:r>
              <a:rPr lang="zh-TW" altLang="en-US" dirty="0"/>
              <a:t>最後也會產生一張 </a:t>
            </a:r>
            <a:r>
              <a:rPr lang="zh-TW" altLang="en-US" b="1" dirty="0"/>
              <a:t>視覺驅動的異常分數圖</a:t>
            </a:r>
            <a:r>
              <a:rPr lang="zh-TW" altLang="en-US" dirty="0"/>
              <a:t>，並與語意異常圖做結合，得到更準確的異常預測結果。</a:t>
            </a:r>
          </a:p>
          <a:p>
            <a:r>
              <a:rPr lang="zh-TW" altLang="en-US" dirty="0"/>
              <a:t>這樣設計的好處是：</a:t>
            </a:r>
          </a:p>
          <a:p>
            <a:r>
              <a:rPr lang="zh-TW" altLang="en-US" dirty="0"/>
              <a:t>語意路線可以捕捉異常語意（像是「破裂」、「刮傷」）</a:t>
            </a:r>
            <a:br>
              <a:rPr lang="zh-TW" altLang="en-US" dirty="0"/>
            </a:br>
            <a:r>
              <a:rPr lang="zh-TW" altLang="en-US" dirty="0"/>
              <a:t>視覺路線則能補強語意無法明確定義的視覺變異（像是微小偏移或模糊）</a:t>
            </a:r>
          </a:p>
          <a:p>
            <a:r>
              <a:rPr lang="zh-TW" altLang="en-US" dirty="0"/>
              <a:t>兩者結合之後，就能大幅提升 </a:t>
            </a:r>
            <a:r>
              <a:rPr lang="en-US" altLang="zh-TW" dirty="0" err="1"/>
              <a:t>WinCLIP</a:t>
            </a:r>
            <a:r>
              <a:rPr lang="en-US" altLang="zh-TW" dirty="0"/>
              <a:t> </a:t>
            </a:r>
            <a:r>
              <a:rPr lang="zh-TW" altLang="en-US" dirty="0"/>
              <a:t>在少樣本、甚至 </a:t>
            </a:r>
            <a:r>
              <a:rPr lang="en-US" altLang="zh-TW" dirty="0"/>
              <a:t>0 </a:t>
            </a:r>
            <a:r>
              <a:rPr lang="zh-TW" altLang="en-US" dirty="0"/>
              <a:t>樣本情境下的異常偵測效果。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2D0E1-D345-EB44-A091-703AD57073A5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82050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dirty="0"/>
              <a:t>🎤 口語講稿（自然口語風格）</a:t>
            </a:r>
          </a:p>
          <a:p>
            <a:r>
              <a:rPr lang="zh-TW" altLang="en-US" dirty="0"/>
              <a:t>接下來我們來看 </a:t>
            </a:r>
            <a:r>
              <a:rPr lang="en-US" altLang="zh-TW" dirty="0" err="1"/>
              <a:t>WinCLIP</a:t>
            </a:r>
            <a:r>
              <a:rPr lang="en-US" altLang="zh-TW" dirty="0"/>
              <a:t> </a:t>
            </a:r>
            <a:r>
              <a:rPr lang="zh-TW" altLang="en-US" dirty="0"/>
              <a:t>的核心計分機制，也就是「異常分數」到底怎麼來的。</a:t>
            </a:r>
          </a:p>
          <a:p>
            <a:r>
              <a:rPr lang="zh-TW" altLang="en-US" dirty="0"/>
              <a:t>這張圖展示的是 </a:t>
            </a:r>
            <a:r>
              <a:rPr lang="en-US" altLang="zh-TW" dirty="0" err="1"/>
              <a:t>WinCLIP</a:t>
            </a:r>
            <a:r>
              <a:rPr lang="en-US" altLang="zh-TW" dirty="0"/>
              <a:t> </a:t>
            </a:r>
            <a:r>
              <a:rPr lang="zh-TW" altLang="en-US" dirty="0"/>
              <a:t>在 </a:t>
            </a:r>
            <a:r>
              <a:rPr lang="en-US" altLang="zh-TW" dirty="0"/>
              <a:t>zero-shot </a:t>
            </a:r>
            <a:r>
              <a:rPr lang="zh-TW" altLang="en-US" dirty="0"/>
              <a:t>情況下如何利用 </a:t>
            </a:r>
            <a:r>
              <a:rPr lang="en-US" altLang="zh-TW" dirty="0"/>
              <a:t>CLIP </a:t>
            </a:r>
            <a:r>
              <a:rPr lang="zh-TW" altLang="en-US" dirty="0"/>
              <a:t>的特性來計算 </a:t>
            </a:r>
            <a:r>
              <a:rPr lang="en-US" altLang="zh-TW" dirty="0"/>
              <a:t>anomaly score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首先，</a:t>
            </a:r>
            <a:r>
              <a:rPr lang="en-US" altLang="zh-TW" dirty="0"/>
              <a:t>CLIP </a:t>
            </a:r>
            <a:r>
              <a:rPr lang="zh-TW" altLang="en-US" dirty="0"/>
              <a:t>是一個圖文對齊的模型，也就是說它會把圖片和文字各自轉成向量，然後去算它們的</a:t>
            </a:r>
            <a:r>
              <a:rPr lang="zh-TW" altLang="en-US" b="1" dirty="0"/>
              <a:t>相似度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所以我們可以先定義兩組文字提示：一組代表「正常」，像是 </a:t>
            </a:r>
            <a:r>
              <a:rPr lang="en-US" altLang="zh-TW" dirty="0"/>
              <a:t>Normal [o]</a:t>
            </a:r>
            <a:r>
              <a:rPr lang="zh-TW" altLang="en-US" dirty="0"/>
              <a:t>，另一組代表「異常」，像是 </a:t>
            </a:r>
            <a:r>
              <a:rPr lang="en-US" altLang="zh-TW" dirty="0"/>
              <a:t>Anomalous [o]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這兩組提示會經過 </a:t>
            </a:r>
            <a:r>
              <a:rPr lang="en-US" altLang="zh-TW" dirty="0"/>
              <a:t>CLIP </a:t>
            </a:r>
            <a:r>
              <a:rPr lang="zh-TW" altLang="en-US" dirty="0"/>
              <a:t>的文字編碼器，變成兩個語意向量。</a:t>
            </a:r>
          </a:p>
          <a:p>
            <a:r>
              <a:rPr lang="zh-TW" altLang="en-US" dirty="0"/>
              <a:t>接著，我們將查詢的圖像丟進 </a:t>
            </a:r>
            <a:r>
              <a:rPr lang="en-US" altLang="zh-TW" dirty="0"/>
              <a:t>CLIP </a:t>
            </a:r>
            <a:r>
              <a:rPr lang="zh-TW" altLang="en-US" dirty="0"/>
              <a:t>的影像編碼器，也會變成一個圖像向量。</a:t>
            </a:r>
          </a:p>
          <a:p>
            <a:r>
              <a:rPr lang="zh-TW" altLang="en-US" dirty="0"/>
              <a:t>這時候，我們就可以用「圖像向量」去跟「兩個文字向量」分別算</a:t>
            </a:r>
            <a:r>
              <a:rPr lang="zh-TW" altLang="en-US" b="1" dirty="0"/>
              <a:t>餘弦相似度</a:t>
            </a:r>
            <a:r>
              <a:rPr lang="zh-TW" altLang="en-US" dirty="0"/>
              <a:t>，然後再丟進 </a:t>
            </a:r>
            <a:r>
              <a:rPr lang="en-US" altLang="zh-TW" dirty="0" err="1"/>
              <a:t>softmax</a:t>
            </a:r>
            <a:r>
              <a:rPr lang="en-US" altLang="zh-TW" dirty="0"/>
              <a:t> </a:t>
            </a:r>
            <a:r>
              <a:rPr lang="zh-TW" altLang="en-US" dirty="0"/>
              <a:t>函數。</a:t>
            </a:r>
          </a:p>
          <a:p>
            <a:r>
              <a:rPr lang="en-US" altLang="zh-TW" dirty="0" err="1"/>
              <a:t>softmax</a:t>
            </a:r>
            <a:r>
              <a:rPr lang="en-US" altLang="zh-TW" dirty="0"/>
              <a:t> </a:t>
            </a:r>
            <a:r>
              <a:rPr lang="zh-TW" altLang="en-US" dirty="0"/>
              <a:t>的結果會讓我們得到兩個數字 </a:t>
            </a:r>
            <a:r>
              <a:rPr lang="en-US" altLang="zh-TW" dirty="0"/>
              <a:t>——</a:t>
            </a:r>
            <a:br>
              <a:rPr lang="en-US" altLang="zh-TW" dirty="0"/>
            </a:br>
            <a:r>
              <a:rPr lang="zh-TW" altLang="en-US" dirty="0"/>
              <a:t>一個對應「這張圖像有多像正常」</a:t>
            </a:r>
            <a:br>
              <a:rPr lang="zh-TW" altLang="en-US" dirty="0"/>
            </a:br>
            <a:r>
              <a:rPr lang="zh-TW" altLang="en-US" dirty="0"/>
              <a:t>一個對應「這張圖像有多像異常」</a:t>
            </a:r>
          </a:p>
          <a:p>
            <a:r>
              <a:rPr lang="zh-TW" altLang="en-US" dirty="0"/>
              <a:t>因為 </a:t>
            </a:r>
            <a:r>
              <a:rPr lang="en-US" altLang="zh-TW" dirty="0" err="1"/>
              <a:t>softmax</a:t>
            </a:r>
            <a:r>
              <a:rPr lang="en-US" altLang="zh-TW" dirty="0"/>
              <a:t> </a:t>
            </a:r>
            <a:r>
              <a:rPr lang="zh-TW" altLang="en-US" dirty="0"/>
              <a:t>的總和一定是 </a:t>
            </a:r>
            <a:r>
              <a:rPr lang="en-US" altLang="zh-TW" dirty="0"/>
              <a:t>1</a:t>
            </a:r>
            <a:r>
              <a:rPr lang="zh-TW" altLang="en-US" dirty="0"/>
              <a:t>，所以不管你選哪個都可以。</a:t>
            </a:r>
          </a:p>
          <a:p>
            <a:r>
              <a:rPr lang="zh-TW" altLang="en-US" dirty="0"/>
              <a:t>在 </a:t>
            </a:r>
            <a:r>
              <a:rPr lang="en-US" altLang="zh-TW" dirty="0" err="1"/>
              <a:t>WinCLIP</a:t>
            </a:r>
            <a:r>
              <a:rPr lang="en-US" altLang="zh-TW" dirty="0"/>
              <a:t> </a:t>
            </a:r>
            <a:r>
              <a:rPr lang="zh-TW" altLang="en-US" dirty="0"/>
              <a:t>中，我們會取 </a:t>
            </a:r>
            <a:r>
              <a:rPr lang="zh-TW" altLang="en-US" b="1" dirty="0"/>
              <a:t>異常那個的 </a:t>
            </a:r>
            <a:r>
              <a:rPr lang="en-US" altLang="zh-TW" b="1" dirty="0" err="1"/>
              <a:t>softmax</a:t>
            </a:r>
            <a:r>
              <a:rPr lang="en-US" altLang="zh-TW" b="1" dirty="0"/>
              <a:t> </a:t>
            </a:r>
            <a:r>
              <a:rPr lang="zh-TW" altLang="en-US" b="1" dirty="0"/>
              <a:t>分數</a:t>
            </a:r>
            <a:r>
              <a:rPr lang="zh-TW" altLang="en-US" dirty="0"/>
              <a:t> 作為這張圖片的異常程度（就是 </a:t>
            </a:r>
            <a:r>
              <a:rPr lang="en-US" altLang="zh-TW" dirty="0" err="1"/>
              <a:t>ascore</a:t>
            </a:r>
            <a:r>
              <a:rPr lang="en-US" altLang="zh-TW" dirty="0"/>
              <a:t>₀ </a:t>
            </a:r>
            <a:r>
              <a:rPr lang="zh-TW" altLang="en-US" dirty="0"/>
              <a:t>的值）。</a:t>
            </a:r>
          </a:p>
          <a:p>
            <a:r>
              <a:rPr lang="zh-TW" altLang="en-US" dirty="0"/>
              <a:t>所以簡單來說就是：</a:t>
            </a:r>
          </a:p>
          <a:p>
            <a:r>
              <a:rPr lang="zh-TW" altLang="en-US" dirty="0"/>
              <a:t>看這張圖片「比較像正常」還是「比較像異常」，用 </a:t>
            </a:r>
            <a:r>
              <a:rPr lang="en-US" altLang="zh-TW" dirty="0"/>
              <a:t>CLIP </a:t>
            </a:r>
            <a:r>
              <a:rPr lang="zh-TW" altLang="en-US" dirty="0"/>
              <a:t>幫我們從語意上做分類，不需要訓練分類器，也不需要大量異常圖！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2D0E1-D345-EB44-A091-703AD57073A5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80739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dirty="0"/>
              <a:t>🎤 口語講稿（講解用）：</a:t>
            </a:r>
          </a:p>
          <a:p>
            <a:r>
              <a:rPr lang="zh-TW" altLang="en-US" dirty="0"/>
              <a:t>這一張圖是介紹 </a:t>
            </a:r>
            <a:r>
              <a:rPr lang="en-US" altLang="zh-TW" b="1" dirty="0" err="1"/>
              <a:t>WinCLIP</a:t>
            </a:r>
            <a:r>
              <a:rPr lang="en-US" altLang="zh-TW" b="1" dirty="0"/>
              <a:t>+</a:t>
            </a:r>
            <a:r>
              <a:rPr lang="zh-TW" altLang="en-US" dirty="0"/>
              <a:t>，也就是 </a:t>
            </a:r>
            <a:r>
              <a:rPr lang="en-US" altLang="zh-TW" dirty="0" err="1"/>
              <a:t>WinCLIP</a:t>
            </a:r>
            <a:r>
              <a:rPr lang="en-US" altLang="zh-TW" dirty="0"/>
              <a:t> </a:t>
            </a:r>
            <a:r>
              <a:rPr lang="zh-TW" altLang="en-US" dirty="0"/>
              <a:t>方法的進階版，它的設計重點是：除了文字提示之外，我們還可以加入「正常參考圖像」作為比對依據，進一步提升異常偵測的準確性。</a:t>
            </a:r>
          </a:p>
          <a:p>
            <a:r>
              <a:rPr lang="zh-TW" altLang="en-US" dirty="0"/>
              <a:t>我們從左邊開始看，整體流程跟原本 </a:t>
            </a:r>
            <a:r>
              <a:rPr lang="en-US" altLang="zh-TW" dirty="0" err="1"/>
              <a:t>WinCLIP</a:t>
            </a:r>
            <a:r>
              <a:rPr lang="en-US" altLang="zh-TW" dirty="0"/>
              <a:t> </a:t>
            </a:r>
            <a:r>
              <a:rPr lang="zh-TW" altLang="en-US" dirty="0"/>
              <a:t>是一樣的：</a:t>
            </a:r>
          </a:p>
          <a:p>
            <a:r>
              <a:rPr lang="zh-TW" altLang="en-US" dirty="0"/>
              <a:t>有一張待檢測的圖片（</a:t>
            </a:r>
            <a:r>
              <a:rPr lang="en-US" altLang="zh-TW" dirty="0"/>
              <a:t>query image</a:t>
            </a:r>
            <a:r>
              <a:rPr lang="zh-TW" altLang="en-US" dirty="0"/>
              <a:t>），經過 </a:t>
            </a:r>
            <a:r>
              <a:rPr lang="en-US" altLang="zh-TW" dirty="0"/>
              <a:t>CLIP </a:t>
            </a:r>
            <a:r>
              <a:rPr lang="zh-TW" altLang="en-US" dirty="0"/>
              <a:t>的 </a:t>
            </a:r>
            <a:r>
              <a:rPr lang="en-US" altLang="zh-TW" dirty="0"/>
              <a:t>image encoder</a:t>
            </a:r>
            <a:r>
              <a:rPr lang="zh-TW" altLang="en-US" dirty="0"/>
              <a:t>，產生三個尺度的嵌入圖（</a:t>
            </a:r>
            <a:r>
              <a:rPr lang="en-US" altLang="zh-TW" dirty="0"/>
              <a:t>small / mid / patch</a:t>
            </a:r>
            <a:r>
              <a:rPr lang="zh-TW" altLang="en-US" dirty="0"/>
              <a:t>）。</a:t>
            </a:r>
          </a:p>
          <a:p>
            <a:r>
              <a:rPr lang="zh-TW" altLang="en-US" dirty="0"/>
              <a:t>同時，文字提示經過 </a:t>
            </a:r>
            <a:r>
              <a:rPr lang="en-US" altLang="zh-TW" dirty="0"/>
              <a:t>text encoder </a:t>
            </a:r>
            <a:r>
              <a:rPr lang="zh-TW" altLang="en-US" dirty="0"/>
              <a:t>得到語意嵌入，再與圖像特徵做比對，得到上方這張紫色的 </a:t>
            </a:r>
            <a:r>
              <a:rPr lang="zh-TW" altLang="en-US" b="1" dirty="0"/>
              <a:t>語意引導異常圖（</a:t>
            </a:r>
            <a:r>
              <a:rPr lang="en-US" altLang="zh-TW" b="1" dirty="0"/>
              <a:t>language-guided anomaly score map</a:t>
            </a:r>
            <a:r>
              <a:rPr lang="zh-TW" altLang="en-US" b="1" dirty="0"/>
              <a:t>）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這是基本的 </a:t>
            </a:r>
            <a:r>
              <a:rPr lang="en-US" altLang="zh-TW" dirty="0" err="1"/>
              <a:t>WinCLIP</a:t>
            </a:r>
            <a:r>
              <a:rPr lang="en-US" altLang="zh-TW" dirty="0"/>
              <a:t> </a:t>
            </a:r>
            <a:r>
              <a:rPr lang="zh-TW" altLang="en-US" dirty="0"/>
              <a:t>模式。</a:t>
            </a:r>
          </a:p>
          <a:p>
            <a:r>
              <a:rPr lang="zh-TW" altLang="en-US" dirty="0"/>
              <a:t>接著下面就是 </a:t>
            </a:r>
            <a:r>
              <a:rPr lang="en-US" altLang="zh-TW" dirty="0" err="1"/>
              <a:t>WinCLIP</a:t>
            </a:r>
            <a:r>
              <a:rPr lang="en-US" altLang="zh-TW" dirty="0"/>
              <a:t>+ </a:t>
            </a:r>
            <a:r>
              <a:rPr lang="zh-TW" altLang="en-US" dirty="0"/>
              <a:t>的延伸設計：</a:t>
            </a:r>
          </a:p>
          <a:p>
            <a:r>
              <a:rPr lang="zh-TW" altLang="en-US" dirty="0"/>
              <a:t>這邊我們再加了一張「正常的參考圖片」，也就是 </a:t>
            </a:r>
            <a:r>
              <a:rPr lang="en-US" altLang="zh-TW" dirty="0"/>
              <a:t>few-shot </a:t>
            </a:r>
            <a:r>
              <a:rPr lang="zh-TW" altLang="en-US" dirty="0"/>
              <a:t>設定裡的 </a:t>
            </a:r>
            <a:r>
              <a:rPr lang="en-US" altLang="zh-TW" dirty="0"/>
              <a:t>support image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它一樣會經過 </a:t>
            </a:r>
            <a:r>
              <a:rPr lang="en-US" altLang="zh-TW" dirty="0"/>
              <a:t>CLIP encoder</a:t>
            </a:r>
            <a:r>
              <a:rPr lang="zh-TW" altLang="en-US" dirty="0"/>
              <a:t>，產出三個尺度的視覺嵌入，然後跟 </a:t>
            </a:r>
            <a:r>
              <a:rPr lang="en-US" altLang="zh-TW" dirty="0"/>
              <a:t>query image </a:t>
            </a:r>
            <a:r>
              <a:rPr lang="zh-TW" altLang="en-US" dirty="0"/>
              <a:t>的特徵做比對，形成另一張異常分數圖（也就是 </a:t>
            </a:r>
            <a:r>
              <a:rPr lang="en-US" altLang="zh-TW" b="1" dirty="0"/>
              <a:t>vision-based anomaly map</a:t>
            </a:r>
            <a:r>
              <a:rPr lang="zh-TW" altLang="en-US" dirty="0"/>
              <a:t>）。</a:t>
            </a:r>
          </a:p>
          <a:p>
            <a:r>
              <a:rPr lang="zh-TW" altLang="en-US" dirty="0"/>
              <a:t>這個比對方式有三種：</a:t>
            </a:r>
          </a:p>
          <a:p>
            <a:r>
              <a:rPr lang="en-US" altLang="zh-TW" dirty="0"/>
              <a:t>Small-scale </a:t>
            </a:r>
            <a:r>
              <a:rPr lang="en-US" altLang="zh-TW" dirty="0" err="1"/>
              <a:t>WindowAssociation</a:t>
            </a:r>
            <a:endParaRPr lang="en-US" altLang="zh-TW" dirty="0"/>
          </a:p>
          <a:p>
            <a:r>
              <a:rPr lang="en-US" altLang="zh-TW" dirty="0"/>
              <a:t>Mid-scale </a:t>
            </a:r>
            <a:r>
              <a:rPr lang="en-US" altLang="zh-TW" dirty="0" err="1"/>
              <a:t>WindowAssociation</a:t>
            </a:r>
            <a:endParaRPr lang="en-US" altLang="zh-TW" dirty="0"/>
          </a:p>
          <a:p>
            <a:r>
              <a:rPr lang="en-US" altLang="zh-TW" dirty="0" err="1"/>
              <a:t>PatchAssociation</a:t>
            </a:r>
            <a:endParaRPr lang="en-US" altLang="zh-TW" dirty="0"/>
          </a:p>
          <a:p>
            <a:r>
              <a:rPr lang="zh-TW" altLang="en-US" dirty="0"/>
              <a:t>分別對應不同粒度的比對方式。</a:t>
            </a:r>
          </a:p>
          <a:p>
            <a:r>
              <a:rPr lang="zh-TW" altLang="en-US" dirty="0"/>
              <a:t>最後，我們把語意引導的結果與視覺參考的結果進行融合，也就是這邊看到的「⊕」加號：</a:t>
            </a:r>
          </a:p>
          <a:p>
            <a:r>
              <a:rPr lang="zh-TW" altLang="en-US" dirty="0"/>
              <a:t>上半部是原本 </a:t>
            </a:r>
            <a:r>
              <a:rPr lang="en-US" altLang="zh-TW" dirty="0" err="1"/>
              <a:t>WinCLIP</a:t>
            </a:r>
            <a:r>
              <a:rPr lang="en-US" altLang="zh-TW" dirty="0"/>
              <a:t> </a:t>
            </a:r>
            <a:r>
              <a:rPr lang="zh-TW" altLang="en-US" dirty="0"/>
              <a:t>的語意偵測圖</a:t>
            </a:r>
          </a:p>
          <a:p>
            <a:r>
              <a:rPr lang="zh-TW" altLang="en-US" dirty="0"/>
              <a:t>下半部是透過視覺參考圖生成的異常熱圖</a:t>
            </a:r>
          </a:p>
          <a:p>
            <a:r>
              <a:rPr lang="zh-TW" altLang="en-US" dirty="0"/>
              <a:t>融合之後得到更穩定、更準確的 </a:t>
            </a:r>
            <a:r>
              <a:rPr lang="zh-TW" altLang="en-US" b="1" dirty="0"/>
              <a:t>最終異常圖（</a:t>
            </a:r>
            <a:r>
              <a:rPr lang="en-US" altLang="zh-TW" b="1" dirty="0"/>
              <a:t>pixel-level prediction</a:t>
            </a:r>
            <a:r>
              <a:rPr lang="zh-TW" altLang="en-US" b="1" dirty="0"/>
              <a:t>）</a:t>
            </a:r>
            <a:r>
              <a:rPr lang="zh-TW" altLang="en-US" dirty="0"/>
              <a:t>，同時支援分類與定位。</a:t>
            </a:r>
          </a:p>
          <a:p>
            <a:r>
              <a:rPr lang="zh-TW" altLang="en-US" dirty="0"/>
              <a:t>✅ 小結：</a:t>
            </a:r>
          </a:p>
          <a:p>
            <a:r>
              <a:rPr lang="en-US" altLang="zh-TW" dirty="0" err="1"/>
              <a:t>WinCLIP</a:t>
            </a:r>
            <a:r>
              <a:rPr lang="en-US" altLang="zh-TW" dirty="0"/>
              <a:t>+ </a:t>
            </a:r>
            <a:r>
              <a:rPr lang="zh-TW" altLang="en-US" dirty="0"/>
              <a:t>的優點是，它保留了語言指導的泛化能力，同時加入了視覺參考，讓模型能更明確地學會「這張圖片跟正常圖像有什麼不同」，適合少樣本設定或視覺差異明顯的場景。</a:t>
            </a:r>
          </a:p>
          <a:p>
            <a:r>
              <a:rPr lang="zh-TW" altLang="en-US" dirty="0"/>
              <a:t>非常適合用在製造業或視覺品質控管上。</a:t>
            </a:r>
          </a:p>
          <a:p>
            <a:endParaRPr kumimoji="1" lang="zh-TW" altLang="en-US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2D0E1-D345-EB44-A091-703AD57073A5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72041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這張圖展示的是 </a:t>
            </a:r>
            <a:r>
              <a:rPr lang="en-US" altLang="zh-TW" b="1" dirty="0" err="1"/>
              <a:t>WinCLIP</a:t>
            </a:r>
            <a:r>
              <a:rPr lang="en-US" altLang="zh-TW" b="1" dirty="0"/>
              <a:t> </a:t>
            </a:r>
            <a:r>
              <a:rPr lang="zh-TW" altLang="en-US" b="1" dirty="0"/>
              <a:t>最終異常分數計算的完整公式流程</a:t>
            </a:r>
            <a:r>
              <a:rPr lang="zh-TW" altLang="en-US" dirty="0"/>
              <a:t>，你可以將這一頁作為「總結 </a:t>
            </a:r>
            <a:r>
              <a:rPr lang="en-US" altLang="zh-TW" dirty="0" err="1"/>
              <a:t>WinCLIP</a:t>
            </a:r>
            <a:r>
              <a:rPr lang="en-US" altLang="zh-TW" dirty="0"/>
              <a:t> </a:t>
            </a:r>
            <a:r>
              <a:rPr lang="zh-TW" altLang="en-US" dirty="0"/>
              <a:t>整體推理邏輯」的重點投影片，非常適合放在 </a:t>
            </a:r>
            <a:r>
              <a:rPr lang="en-US" altLang="zh-TW" dirty="0" err="1"/>
              <a:t>WinCLIP</a:t>
            </a:r>
            <a:r>
              <a:rPr lang="en-US" altLang="zh-TW" dirty="0"/>
              <a:t> </a:t>
            </a:r>
            <a:r>
              <a:rPr lang="zh-TW" altLang="en-US" dirty="0"/>
              <a:t>模型結構章節的結尾。</a:t>
            </a:r>
          </a:p>
          <a:p>
            <a:r>
              <a:rPr lang="zh-TW" altLang="en-US" b="1" dirty="0"/>
              <a:t>✅ 建議標題</a:t>
            </a:r>
          </a:p>
          <a:p>
            <a:r>
              <a:rPr lang="zh-TW" altLang="en-US" b="1" dirty="0"/>
              <a:t>中文：</a:t>
            </a:r>
            <a:endParaRPr lang="zh-TW" altLang="en-US" dirty="0"/>
          </a:p>
          <a:p>
            <a:r>
              <a:rPr lang="en-US" altLang="zh-TW" dirty="0" err="1"/>
              <a:t>WinCLIP</a:t>
            </a:r>
            <a:r>
              <a:rPr lang="en-US" altLang="zh-TW" dirty="0"/>
              <a:t> </a:t>
            </a:r>
            <a:r>
              <a:rPr lang="zh-TW" altLang="en-US" dirty="0"/>
              <a:t>的異常分數融合機制｜語意 </a:t>
            </a:r>
            <a:r>
              <a:rPr lang="en-US" altLang="zh-TW" dirty="0"/>
              <a:t>+ </a:t>
            </a:r>
            <a:r>
              <a:rPr lang="zh-TW" altLang="en-US" dirty="0"/>
              <a:t>視覺資訊的整合策略</a:t>
            </a:r>
          </a:p>
          <a:p>
            <a:r>
              <a:rPr lang="zh-TW" altLang="en-US" b="1" dirty="0"/>
              <a:t>英文：</a:t>
            </a:r>
            <a:endParaRPr lang="zh-TW" altLang="en-US" dirty="0"/>
          </a:p>
          <a:p>
            <a:r>
              <a:rPr lang="en-US" altLang="zh-TW" dirty="0"/>
              <a:t>Final Scoring in </a:t>
            </a:r>
            <a:r>
              <a:rPr lang="en-US" altLang="zh-TW" dirty="0" err="1"/>
              <a:t>WinCLIP</a:t>
            </a:r>
            <a:r>
              <a:rPr lang="en-US" altLang="zh-TW" dirty="0"/>
              <a:t>: Fusing Language-Guided and Vision-Based Anomaly Cues</a:t>
            </a:r>
          </a:p>
          <a:p>
            <a:r>
              <a:rPr lang="zh-TW" altLang="en-US" b="1" dirty="0"/>
              <a:t>🎤 講稿（口語版 </a:t>
            </a:r>
            <a:r>
              <a:rPr lang="en-US" altLang="zh-TW" b="1" dirty="0"/>
              <a:t>+ </a:t>
            </a:r>
            <a:r>
              <a:rPr lang="zh-TW" altLang="en-US" b="1" dirty="0"/>
              <a:t>數學式說明）</a:t>
            </a:r>
          </a:p>
          <a:p>
            <a:r>
              <a:rPr lang="zh-TW" altLang="en-US" dirty="0"/>
              <a:t>這張圖可以說是把 </a:t>
            </a:r>
            <a:r>
              <a:rPr lang="en-US" altLang="zh-TW" dirty="0" err="1"/>
              <a:t>WinCLIP</a:t>
            </a:r>
            <a:r>
              <a:rPr lang="en-US" altLang="zh-TW" dirty="0"/>
              <a:t> </a:t>
            </a:r>
            <a:r>
              <a:rPr lang="zh-TW" altLang="en-US" dirty="0"/>
              <a:t>的整體推理邏輯濃縮成一張分數計算流程圖，我們來拆解講解：</a:t>
            </a:r>
          </a:p>
          <a:p>
            <a:r>
              <a:rPr lang="zh-TW" altLang="en-US" dirty="0"/>
              <a:t>首先我們看到這條</a:t>
            </a:r>
            <a:r>
              <a:rPr lang="zh-TW" altLang="en-US" b="1" dirty="0"/>
              <a:t>黑色主線</a:t>
            </a:r>
            <a:r>
              <a:rPr lang="zh-TW" altLang="en-US" dirty="0"/>
              <a:t>：</a:t>
            </a:r>
          </a:p>
          <a:p>
            <a:r>
              <a:rPr lang="zh-TW" altLang="en-US" dirty="0"/>
              <a:t>它代表的是 </a:t>
            </a:r>
            <a:r>
              <a:rPr lang="en-US" altLang="zh-TW" dirty="0" err="1"/>
              <a:t>WinCLIP</a:t>
            </a:r>
            <a:r>
              <a:rPr lang="en-US" altLang="zh-TW" dirty="0"/>
              <a:t> </a:t>
            </a:r>
            <a:r>
              <a:rPr lang="zh-TW" altLang="en-US" dirty="0"/>
              <a:t>最終輸出的異常分數，也就是：</a:t>
            </a:r>
          </a:p>
          <a:p>
            <a:r>
              <a:rPr lang="en-US" altLang="zh-TW" dirty="0" err="1"/>
              <a:t>ascorew</a:t>
            </a:r>
            <a:r>
              <a:rPr lang="en-US" altLang="zh-TW" dirty="0"/>
              <a:t>(x)=12(ascore0(f(x))+</a:t>
            </a:r>
            <a:r>
              <a:rPr lang="en-US" altLang="zh-TW" dirty="0" err="1"/>
              <a:t>max⁡ijMijw</a:t>
            </a:r>
            <a:r>
              <a:rPr lang="en-US" altLang="zh-TW" dirty="0"/>
              <a:t>)\text{</a:t>
            </a:r>
            <a:r>
              <a:rPr lang="en-US" altLang="zh-TW" dirty="0" err="1"/>
              <a:t>ascore</a:t>
            </a:r>
            <a:r>
              <a:rPr lang="en-US" altLang="zh-TW" dirty="0"/>
              <a:t>}_w(x) = \frac{1}{2} \left( \text{</a:t>
            </a:r>
            <a:r>
              <a:rPr lang="en-US" altLang="zh-TW" dirty="0" err="1"/>
              <a:t>ascore</a:t>
            </a:r>
            <a:r>
              <a:rPr lang="en-US" altLang="zh-TW" dirty="0"/>
              <a:t>}_0(f(x)) + \max_{</a:t>
            </a:r>
            <a:r>
              <a:rPr lang="en-US" altLang="zh-TW" dirty="0" err="1"/>
              <a:t>ij</a:t>
            </a:r>
            <a:r>
              <a:rPr lang="en-US" altLang="zh-TW" dirty="0"/>
              <a:t>} M_{</a:t>
            </a:r>
            <a:r>
              <a:rPr lang="en-US" altLang="zh-TW" dirty="0" err="1"/>
              <a:t>ij</a:t>
            </a:r>
            <a:r>
              <a:rPr lang="en-US" altLang="zh-TW" dirty="0"/>
              <a:t>}^w \right) </a:t>
            </a:r>
            <a:r>
              <a:rPr lang="zh-TW" altLang="en-US" dirty="0"/>
              <a:t>它是由兩個部分組成的平均值：</a:t>
            </a:r>
          </a:p>
          <a:p>
            <a:r>
              <a:rPr lang="en-US" altLang="zh-TW" b="1" dirty="0" err="1"/>
              <a:t>ascore</a:t>
            </a:r>
            <a:r>
              <a:rPr lang="en-US" altLang="zh-TW" b="1" dirty="0"/>
              <a:t>₀(f(x))</a:t>
            </a:r>
            <a:r>
              <a:rPr lang="zh-TW" altLang="en-US" dirty="0"/>
              <a:t>：這是 </a:t>
            </a:r>
            <a:r>
              <a:rPr lang="en-US" altLang="zh-TW" dirty="0"/>
              <a:t>CLIP </a:t>
            </a:r>
            <a:r>
              <a:rPr lang="zh-TW" altLang="en-US" dirty="0"/>
              <a:t>語意相似度推理出來的異常分數（上方路線）</a:t>
            </a:r>
          </a:p>
          <a:p>
            <a:r>
              <a:rPr lang="en-US" altLang="zh-TW" b="1" dirty="0"/>
              <a:t>max₍ᵢⱼ₎ </a:t>
            </a:r>
            <a:r>
              <a:rPr lang="en-US" altLang="zh-TW" b="1" dirty="0" err="1"/>
              <a:t>M⁽ʷ</a:t>
            </a:r>
            <a:r>
              <a:rPr lang="en-US" altLang="zh-TW" b="1" dirty="0"/>
              <a:t>⁾ᵢⱼ</a:t>
            </a:r>
            <a:r>
              <a:rPr lang="zh-TW" altLang="en-US" dirty="0"/>
              <a:t>：這是從視覺參照圖中比對出的局部最大異常分數（下方路線）</a:t>
            </a:r>
          </a:p>
          <a:p>
            <a:r>
              <a:rPr lang="zh-TW" altLang="en-US" b="1" dirty="0"/>
              <a:t>✅ 上半段：語意驅動的異常偵測</a:t>
            </a:r>
          </a:p>
          <a:p>
            <a:r>
              <a:rPr lang="zh-TW" altLang="en-US" dirty="0"/>
              <a:t>查詢圖經過 </a:t>
            </a:r>
            <a:r>
              <a:rPr lang="en-US" altLang="zh-TW" dirty="0"/>
              <a:t>CLIP </a:t>
            </a:r>
            <a:r>
              <a:rPr lang="zh-TW" altLang="en-US" dirty="0"/>
              <a:t>圖像編碼器</a:t>
            </a:r>
          </a:p>
          <a:p>
            <a:r>
              <a:rPr lang="zh-TW" altLang="en-US" dirty="0"/>
              <a:t>跟多組語意提示詞（如「一張損壞的金屬螺母圖片」）計算 </a:t>
            </a:r>
            <a:r>
              <a:rPr lang="en-US" altLang="zh-TW" dirty="0"/>
              <a:t>cosine similarity</a:t>
            </a:r>
          </a:p>
          <a:p>
            <a:r>
              <a:rPr lang="en-US" altLang="zh-TW" dirty="0" err="1"/>
              <a:t>Softmax</a:t>
            </a:r>
            <a:r>
              <a:rPr lang="en-US" altLang="zh-TW" dirty="0"/>
              <a:t> </a:t>
            </a:r>
            <a:r>
              <a:rPr lang="zh-TW" altLang="en-US" dirty="0"/>
              <a:t>得到兩類分數，這邊會取 </a:t>
            </a:r>
            <a:r>
              <a:rPr lang="zh-TW" altLang="en-US" b="1" dirty="0"/>
              <a:t>異常類別的分數</a:t>
            </a:r>
            <a:r>
              <a:rPr lang="zh-TW" altLang="en-US" dirty="0"/>
              <a:t> 當作異常程度</a:t>
            </a:r>
          </a:p>
          <a:p>
            <a:r>
              <a:rPr lang="zh-TW" altLang="en-US" dirty="0"/>
              <a:t>也就是 </a:t>
            </a:r>
            <a:r>
              <a:rPr lang="en-US" altLang="zh-TW" dirty="0" err="1"/>
              <a:t>ascore</a:t>
            </a:r>
            <a:r>
              <a:rPr lang="en-US" altLang="zh-TW" dirty="0"/>
              <a:t>₀(f(x))</a:t>
            </a:r>
          </a:p>
          <a:p>
            <a:r>
              <a:rPr lang="zh-TW" altLang="en-US" b="1" dirty="0"/>
              <a:t>✅ 下半段：視覺驅動的異常偵測</a:t>
            </a:r>
          </a:p>
          <a:p>
            <a:r>
              <a:rPr lang="zh-TW" altLang="en-US" dirty="0"/>
              <a:t>這部分稱為 </a:t>
            </a:r>
            <a:r>
              <a:rPr lang="en-US" altLang="zh-TW" b="1" dirty="0" err="1"/>
              <a:t>M_w</a:t>
            </a:r>
            <a:r>
              <a:rPr lang="zh-TW" altLang="en-US" dirty="0"/>
              <a:t>，公式如下：</a:t>
            </a:r>
          </a:p>
          <a:p>
            <a:r>
              <a:rPr lang="en-US" altLang="zh-TW" dirty="0"/>
              <a:t>Mw:=13(</a:t>
            </a:r>
            <a:r>
              <a:rPr lang="en-US" altLang="zh-TW" dirty="0" err="1"/>
              <a:t>MP+Msw+Mmw</a:t>
            </a:r>
            <a:r>
              <a:rPr lang="en-US" altLang="zh-TW" dirty="0"/>
              <a:t>) </a:t>
            </a:r>
            <a:r>
              <a:rPr lang="zh-TW" altLang="en-US" dirty="0"/>
              <a:t>這代表我們會取：</a:t>
            </a:r>
          </a:p>
          <a:p>
            <a:r>
              <a:rPr lang="en-US" altLang="zh-TW" dirty="0"/>
              <a:t>Patch-level </a:t>
            </a:r>
            <a:r>
              <a:rPr lang="zh-TW" altLang="en-US" dirty="0"/>
              <a:t>的異常 </a:t>
            </a:r>
            <a:r>
              <a:rPr lang="en-US" altLang="zh-TW" dirty="0"/>
              <a:t>map</a:t>
            </a:r>
            <a:r>
              <a:rPr lang="zh-TW" altLang="en-US" dirty="0"/>
              <a:t>（黃色）</a:t>
            </a:r>
          </a:p>
          <a:p>
            <a:r>
              <a:rPr lang="zh-TW" altLang="en-US" dirty="0"/>
              <a:t>小尺度 </a:t>
            </a:r>
            <a:r>
              <a:rPr lang="en-US" altLang="zh-TW" dirty="0"/>
              <a:t>sliding window </a:t>
            </a:r>
            <a:r>
              <a:rPr lang="zh-TW" altLang="en-US" dirty="0"/>
              <a:t>的 </a:t>
            </a:r>
            <a:r>
              <a:rPr lang="en-US" altLang="zh-TW" dirty="0"/>
              <a:t>map</a:t>
            </a:r>
            <a:r>
              <a:rPr lang="zh-TW" altLang="en-US" dirty="0"/>
              <a:t>（藍色）</a:t>
            </a:r>
          </a:p>
          <a:p>
            <a:r>
              <a:rPr lang="zh-TW" altLang="en-US" dirty="0"/>
              <a:t>中尺度 </a:t>
            </a:r>
            <a:r>
              <a:rPr lang="en-US" altLang="zh-TW" dirty="0"/>
              <a:t>sliding window </a:t>
            </a:r>
            <a:r>
              <a:rPr lang="zh-TW" altLang="en-US" dirty="0"/>
              <a:t>的 </a:t>
            </a:r>
            <a:r>
              <a:rPr lang="en-US" altLang="zh-TW" dirty="0"/>
              <a:t>map</a:t>
            </a:r>
            <a:r>
              <a:rPr lang="zh-TW" altLang="en-US" dirty="0"/>
              <a:t>（橘色）</a:t>
            </a:r>
          </a:p>
          <a:p>
            <a:r>
              <a:rPr lang="zh-TW" altLang="en-US" dirty="0"/>
              <a:t>三個異常熱圖做「平均融合」後，擷取出</a:t>
            </a:r>
            <a:r>
              <a:rPr lang="zh-TW" altLang="en-US" b="1" dirty="0"/>
              <a:t>最大異常值</a:t>
            </a:r>
            <a:r>
              <a:rPr lang="zh-TW" altLang="en-US" dirty="0"/>
              <a:t>（</a:t>
            </a:r>
            <a:r>
              <a:rPr lang="en-US" altLang="zh-TW" dirty="0"/>
              <a:t>max₍ᵢⱼ₎</a:t>
            </a:r>
            <a:r>
              <a:rPr lang="zh-TW" altLang="en-US" dirty="0"/>
              <a:t>）</a:t>
            </a:r>
          </a:p>
          <a:p>
            <a:r>
              <a:rPr lang="zh-TW" altLang="en-US" b="1" dirty="0"/>
              <a:t>✅ 最後一步：異常決策</a:t>
            </a:r>
          </a:p>
          <a:p>
            <a:r>
              <a:rPr lang="zh-TW" altLang="en-US" dirty="0"/>
              <a:t>這兩者結合起來，就能補強彼此的弱點：</a:t>
            </a:r>
          </a:p>
          <a:p>
            <a:r>
              <a:rPr lang="zh-TW" altLang="en-US" dirty="0"/>
              <a:t>語意路線能捕捉語言語意特徵（例如：「扭曲」、「破損」）</a:t>
            </a:r>
          </a:p>
          <a:p>
            <a:r>
              <a:rPr lang="zh-TW" altLang="en-US" dirty="0"/>
              <a:t>視覺路線能補充空間細節（例如：偏移、亮暗差異）</a:t>
            </a:r>
          </a:p>
          <a:p>
            <a:r>
              <a:rPr lang="zh-TW" altLang="en-US" dirty="0"/>
              <a:t>讓 </a:t>
            </a:r>
            <a:r>
              <a:rPr lang="en-US" altLang="zh-TW" dirty="0" err="1"/>
              <a:t>WinCLIP</a:t>
            </a:r>
            <a:r>
              <a:rPr lang="en-US" altLang="zh-TW" dirty="0"/>
              <a:t> </a:t>
            </a:r>
            <a:r>
              <a:rPr lang="zh-TW" altLang="en-US" dirty="0"/>
              <a:t>同時具備</a:t>
            </a:r>
            <a:r>
              <a:rPr lang="zh-TW" altLang="en-US" b="1" dirty="0"/>
              <a:t>語意理解 </a:t>
            </a:r>
            <a:r>
              <a:rPr lang="en-US" altLang="zh-TW" b="1" dirty="0"/>
              <a:t>+ </a:t>
            </a:r>
            <a:r>
              <a:rPr lang="zh-TW" altLang="en-US" b="1" dirty="0"/>
              <a:t>局部比對能力</a:t>
            </a:r>
            <a:r>
              <a:rPr lang="zh-TW" altLang="en-US" dirty="0"/>
              <a:t>，在 </a:t>
            </a:r>
            <a:r>
              <a:rPr lang="en-US" altLang="zh-TW" dirty="0"/>
              <a:t>Zero-/Few-shot </a:t>
            </a:r>
            <a:r>
              <a:rPr lang="zh-TW" altLang="en-US" dirty="0"/>
              <a:t>任務下仍能得到高準確度。</a:t>
            </a:r>
          </a:p>
          <a:p>
            <a:r>
              <a:rPr lang="zh-TW" altLang="en-US" b="1" dirty="0"/>
              <a:t>🧠 備註（進階聽眾用）</a:t>
            </a:r>
          </a:p>
          <a:p>
            <a:r>
              <a:rPr lang="zh-TW" altLang="en-US" dirty="0"/>
              <a:t>你也可以補充解釋：</a:t>
            </a:r>
          </a:p>
          <a:p>
            <a:r>
              <a:rPr lang="en-US" altLang="zh-TW" dirty="0" err="1"/>
              <a:t>Mij</a:t>
            </a:r>
            <a:r>
              <a:rPr lang="en-US" altLang="zh-TW" dirty="0"/>
              <a:t>:=</a:t>
            </a:r>
            <a:r>
              <a:rPr lang="en-US" altLang="zh-TW" dirty="0" err="1"/>
              <a:t>min⁡r∈R</a:t>
            </a:r>
            <a:r>
              <a:rPr lang="en-US" altLang="zh-TW" dirty="0"/>
              <a:t>(12(1−⟨</a:t>
            </a:r>
            <a:r>
              <a:rPr lang="en-US" altLang="zh-TW" dirty="0" err="1"/>
              <a:t>Fij,r</a:t>
            </a:r>
            <a:r>
              <a:rPr lang="en-US" altLang="zh-TW" dirty="0"/>
              <a:t>⟩)) </a:t>
            </a:r>
            <a:r>
              <a:rPr lang="zh-TW" altLang="en-US" dirty="0"/>
              <a:t>這代表查詢圖中第 </a:t>
            </a:r>
            <a:r>
              <a:rPr lang="en-US" altLang="zh-TW" dirty="0"/>
              <a:t>(</a:t>
            </a:r>
            <a:r>
              <a:rPr lang="en-US" altLang="zh-TW" dirty="0" err="1"/>
              <a:t>i,j</a:t>
            </a:r>
            <a:r>
              <a:rPr lang="en-US" altLang="zh-TW" dirty="0"/>
              <a:t>) </a:t>
            </a:r>
            <a:r>
              <a:rPr lang="zh-TW" altLang="en-US" dirty="0"/>
              <a:t>個 </a:t>
            </a:r>
            <a:r>
              <a:rPr lang="en-US" altLang="zh-TW" dirty="0"/>
              <a:t>patch </a:t>
            </a:r>
            <a:r>
              <a:rPr lang="zh-TW" altLang="en-US" dirty="0"/>
              <a:t>的嵌入向量 </a:t>
            </a:r>
            <a:r>
              <a:rPr lang="en-US" altLang="zh-TW" dirty="0" err="1"/>
              <a:t>F_ij</a:t>
            </a:r>
            <a:r>
              <a:rPr lang="en-US" altLang="zh-TW" dirty="0"/>
              <a:t> </a:t>
            </a:r>
            <a:r>
              <a:rPr lang="zh-TW" altLang="en-US" dirty="0"/>
              <a:t>會與所有正常參考圖的向量 </a:t>
            </a:r>
            <a:r>
              <a:rPr lang="en-US" altLang="zh-TW" dirty="0"/>
              <a:t>r </a:t>
            </a:r>
            <a:r>
              <a:rPr lang="zh-TW" altLang="en-US" dirty="0"/>
              <a:t>做比較，</a:t>
            </a:r>
            <a:br>
              <a:rPr lang="zh-TW" altLang="en-US" dirty="0"/>
            </a:br>
            <a:r>
              <a:rPr lang="zh-TW" altLang="en-US" dirty="0"/>
              <a:t>最終會選擇相似度最接近的一個，來計算其「異常程度」</a:t>
            </a:r>
            <a:r>
              <a:rPr lang="en-US" altLang="zh-TW" dirty="0"/>
              <a:t>——</a:t>
            </a:r>
            <a:r>
              <a:rPr lang="zh-TW" altLang="en-US" dirty="0"/>
              <a:t>如果差很多，就視為異常。</a:t>
            </a:r>
          </a:p>
          <a:p>
            <a:r>
              <a:rPr lang="zh-TW" altLang="en-US" dirty="0"/>
              <a:t>如果你願意，我也可以幫你把這頁做成更簡化版流程圖／動畫風格頁，讓觀眾更容易跟上！需要嗎？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2D0E1-D345-EB44-A091-703AD57073A5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97445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70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151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95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73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814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73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176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01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403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508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308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6/2/25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066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23" r:id="rId6"/>
    <p:sldLayoutId id="2147483818" r:id="rId7"/>
    <p:sldLayoutId id="2147483819" r:id="rId8"/>
    <p:sldLayoutId id="2147483820" r:id="rId9"/>
    <p:sldLayoutId id="2147483822" r:id="rId10"/>
    <p:sldLayoutId id="21474838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403.02513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2950D9A-4705-4314-961A-4F88B2CE4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237AA23-2639-2136-1D2F-921F15E1AA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143" y="538282"/>
            <a:ext cx="9374519" cy="3237615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TW" sz="3600" b="1" i="1" dirty="0">
                <a:solidFill>
                  <a:schemeClr val="tx1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Zero/Few-Shot Anomaly</a:t>
            </a:r>
            <a:r>
              <a:rPr kumimoji="1" lang="zh-TW" altLang="en-US" sz="3600" b="1" i="1" dirty="0">
                <a:solidFill>
                  <a:schemeClr val="tx1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br>
              <a:rPr kumimoji="1" lang="en-US" altLang="zh-TW" sz="3600" b="1" i="1" dirty="0">
                <a:solidFill>
                  <a:schemeClr val="tx1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</a:br>
            <a:r>
              <a:rPr kumimoji="1" lang="en-US" altLang="zh-TW" sz="3600" b="1" i="1" dirty="0">
                <a:solidFill>
                  <a:schemeClr val="tx1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Detection:</a:t>
            </a:r>
            <a:r>
              <a:rPr kumimoji="1" lang="zh-TW" altLang="en-US" sz="3600" b="1" i="1" dirty="0">
                <a:solidFill>
                  <a:schemeClr val="tx1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1" lang="en-US" altLang="zh-TW" sz="36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InCTRL</a:t>
            </a:r>
            <a:r>
              <a:rPr kumimoji="1" lang="en-US" altLang="zh-TW" sz="3600" b="1" i="1" dirty="0">
                <a:solidFill>
                  <a:schemeClr val="tx1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vs. </a:t>
            </a:r>
            <a:r>
              <a:rPr kumimoji="1" lang="en-US" altLang="zh-TW" sz="36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WinCLIP</a:t>
            </a:r>
            <a:br>
              <a:rPr kumimoji="1" lang="en-US" altLang="zh-TW" sz="3600" b="1" dirty="0">
                <a:solidFill>
                  <a:schemeClr val="tx1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</a:br>
            <a:br>
              <a:rPr kumimoji="1" lang="en-US" altLang="zh-TW" sz="3600" b="1" dirty="0">
                <a:solidFill>
                  <a:schemeClr val="tx1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</a:br>
            <a:r>
              <a:rPr kumimoji="1" lang="zh-TW" altLang="en-US" sz="3600" b="1" dirty="0">
                <a:solidFill>
                  <a:schemeClr val="tx1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結構化機器學習模型及其應用期末報告 </a:t>
            </a:r>
            <a:r>
              <a:rPr kumimoji="1" lang="en-US" altLang="zh-TW" sz="1800" b="1" dirty="0">
                <a:solidFill>
                  <a:schemeClr val="tx1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(6923)</a:t>
            </a:r>
            <a:endParaRPr kumimoji="1" lang="zh-TW" altLang="en-US" sz="3600" b="1" dirty="0">
              <a:solidFill>
                <a:schemeClr val="tx1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74BF3E-48FF-8363-41F4-D5AFF81B9E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143" y="4314179"/>
            <a:ext cx="6933112" cy="1774747"/>
          </a:xfrm>
        </p:spPr>
        <p:txBody>
          <a:bodyPr>
            <a:normAutofit/>
          </a:bodyPr>
          <a:lstStyle/>
          <a:p>
            <a:pPr algn="l">
              <a:lnSpc>
                <a:spcPct val="110000"/>
              </a:lnSpc>
            </a:pPr>
            <a:r>
              <a:rPr lang="zh-TW" altLang="en-US" sz="2800" dirty="0">
                <a:solidFill>
                  <a:schemeClr val="tx1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學號 </a:t>
            </a:r>
            <a:r>
              <a:rPr lang="en-US" altLang="zh-TW" sz="2800" dirty="0">
                <a:solidFill>
                  <a:schemeClr val="tx1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7113095028 </a:t>
            </a:r>
          </a:p>
          <a:p>
            <a:pPr algn="l">
              <a:lnSpc>
                <a:spcPct val="110000"/>
              </a:lnSpc>
            </a:pPr>
            <a:r>
              <a:rPr lang="zh-TW" altLang="en-US" sz="2800" dirty="0">
                <a:solidFill>
                  <a:schemeClr val="tx1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系級 資科一</a:t>
            </a:r>
            <a:endParaRPr lang="en-US" altLang="zh-TW" sz="2800" dirty="0">
              <a:solidFill>
                <a:schemeClr val="tx1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  <a:p>
            <a:pPr algn="l">
              <a:lnSpc>
                <a:spcPct val="110000"/>
              </a:lnSpc>
            </a:pPr>
            <a:r>
              <a:rPr lang="zh-TW" altLang="en-US" sz="2800" dirty="0">
                <a:solidFill>
                  <a:schemeClr val="tx1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姓名 郭亮瑜</a:t>
            </a:r>
            <a:endParaRPr lang="en-US" altLang="zh-TW" sz="2800" dirty="0">
              <a:solidFill>
                <a:schemeClr val="tx1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pic>
        <p:nvPicPr>
          <p:cNvPr id="4" name="Picture 3" descr="一張含有 樣式, 包裝紙, 布 的圖片&#10;&#10;AI 產生的內容可能不正確。">
            <a:extLst>
              <a:ext uri="{FF2B5EF4-FFF2-40B4-BE49-F238E27FC236}">
                <a16:creationId xmlns:a16="http://schemas.microsoft.com/office/drawing/2014/main" id="{DD25D388-5530-8966-083A-56C715A6B5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922" r="38346"/>
          <a:stretch>
            <a:fillRect/>
          </a:stretch>
        </p:blipFill>
        <p:spPr>
          <a:xfrm>
            <a:off x="8658226" y="-4762"/>
            <a:ext cx="3541857" cy="6886079"/>
          </a:xfrm>
          <a:custGeom>
            <a:avLst/>
            <a:gdLst/>
            <a:ahLst/>
            <a:cxnLst/>
            <a:rect l="l" t="t" r="r" b="b"/>
            <a:pathLst>
              <a:path w="3541857" h="6886079">
                <a:moveTo>
                  <a:pt x="1248072" y="0"/>
                </a:moveTo>
                <a:lnTo>
                  <a:pt x="3541857" y="0"/>
                </a:lnTo>
                <a:lnTo>
                  <a:pt x="3541857" y="6886079"/>
                </a:lnTo>
                <a:lnTo>
                  <a:pt x="0" y="6864521"/>
                </a:lnTo>
                <a:close/>
              </a:path>
            </a:pathLst>
          </a:cu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3AC671C-E66F-43C5-A66A-C477339D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878186" y="1"/>
            <a:ext cx="345294" cy="688131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E10AC2-20ED-4628-9A8E-14F8437B5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794205" y="-4764"/>
            <a:ext cx="5397796" cy="104143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089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7997DCD-F39D-02BE-09F9-F6BF8CA6D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451441"/>
            <a:ext cx="10988831" cy="540655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FD16B8A-B459-F057-0EF1-D39CEB9774C1}"/>
              </a:ext>
            </a:extLst>
          </p:cNvPr>
          <p:cNvSpPr txBox="1"/>
          <p:nvPr/>
        </p:nvSpPr>
        <p:spPr>
          <a:xfrm>
            <a:off x="838199" y="1051331"/>
            <a:ext cx="61293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TW" sz="2000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Overview</a:t>
            </a:r>
            <a:r>
              <a:rPr kumimoji="1" lang="zh-TW" altLang="en-US" sz="2000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1" lang="en-US" altLang="zh-TW" sz="2000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1" lang="en-US" altLang="zh-TW" sz="2000" b="1" dirty="0" err="1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WinClip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64655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5F0A9D0-BB35-4CAB-B92D-E061B9D8E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F5DE35-776B-4C7D-AF2E-514E68BD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0"/>
            <a:ext cx="698360" cy="57024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A65E4E8-1272-4386-BDFE-0129D7A7E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9642143" y="0"/>
            <a:ext cx="2549857" cy="207446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515F51-DBC6-42B8-9C34-749F69BB6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897737" y="0"/>
            <a:ext cx="1294263" cy="599136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73F5967-4993-405D-A3E6-84DCEFF44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2403086" cy="103723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77D99-64E7-101C-3DBF-FCA384A28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434" y="1048335"/>
            <a:ext cx="10648110" cy="1803094"/>
          </a:xfrm>
        </p:spPr>
        <p:txBody>
          <a:bodyPr>
            <a:normAutofit/>
          </a:bodyPr>
          <a:lstStyle/>
          <a:p>
            <a:r>
              <a:rPr kumimoji="1" lang="en-US" altLang="zh-TW" sz="20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CLIP</a:t>
            </a:r>
            <a:r>
              <a:rPr kumimoji="1" lang="zh-TW" altLang="en-US" sz="20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因為是從文本中獲得監督，因此可以利用文本嵌入實現零樣本，並將其應用於異常檢測</a:t>
            </a:r>
          </a:p>
          <a:p>
            <a:r>
              <a:rPr kumimoji="1" lang="zh-TW" altLang="en-US" sz="20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計算與事先定義的正常文本和異常文本之間的相似度</a:t>
            </a:r>
          </a:p>
          <a:p>
            <a:r>
              <a:rPr kumimoji="1" lang="zh-TW" altLang="en-US" sz="20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將每個文本對應的相似度作為</a:t>
            </a:r>
            <a:r>
              <a:rPr kumimoji="1" lang="en-US" altLang="zh-TW" sz="20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Logits</a:t>
            </a:r>
            <a:r>
              <a:rPr kumimoji="1" lang="zh-TW" altLang="en-US" sz="20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值，進行</a:t>
            </a:r>
            <a:r>
              <a:rPr kumimoji="1" lang="en-US" altLang="zh-TW" sz="2000" dirty="0" err="1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Softmax</a:t>
            </a:r>
            <a:r>
              <a:rPr kumimoji="1" lang="zh-TW" altLang="en-US" sz="20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以執行分類</a:t>
            </a:r>
          </a:p>
          <a:p>
            <a:r>
              <a:rPr kumimoji="1" lang="zh-TW" altLang="en-US" sz="20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將</a:t>
            </a:r>
            <a:r>
              <a:rPr kumimoji="1" lang="en-US" altLang="zh-TW" sz="2000" dirty="0" err="1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Softmax</a:t>
            </a:r>
            <a:r>
              <a:rPr kumimoji="1" lang="zh-TW" altLang="en-US" sz="20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的結果作為異常分數使用</a:t>
            </a:r>
          </a:p>
        </p:txBody>
      </p:sp>
      <p:cxnSp>
        <p:nvCxnSpPr>
          <p:cNvPr id="26" name="Straight Connector 21">
            <a:extLst>
              <a:ext uri="{FF2B5EF4-FFF2-40B4-BE49-F238E27FC236}">
                <a16:creationId xmlns:a16="http://schemas.microsoft.com/office/drawing/2014/main" id="{A3A523CC-BD6C-4A0D-B9DB-1DC2CE1E2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807758" y="5501473"/>
            <a:ext cx="5455709" cy="135652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 descr="一張含有 文字, 圖表, 字型, 行 的圖片&#10;&#10;AI 產生的內容可能不正確。">
            <a:extLst>
              <a:ext uri="{FF2B5EF4-FFF2-40B4-BE49-F238E27FC236}">
                <a16:creationId xmlns:a16="http://schemas.microsoft.com/office/drawing/2014/main" id="{8E243F4E-A82D-A600-5536-3D2DD40BE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34" y="2777724"/>
            <a:ext cx="10317303" cy="363684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7A5DE50-A3F9-B689-1F85-04DBD639E262}"/>
              </a:ext>
            </a:extLst>
          </p:cNvPr>
          <p:cNvSpPr txBox="1"/>
          <p:nvPr/>
        </p:nvSpPr>
        <p:spPr>
          <a:xfrm>
            <a:off x="5780839" y="5167689"/>
            <a:ext cx="6077342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總結來說，對於兩個文本標籤執行分類輸入圖像的任務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將每個文本標籤的Softmax值用作異常分數</a:t>
            </a:r>
            <a:endParaRPr lang="en-US" altLang="zh-TW" sz="1400" dirty="0"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但是 </a:t>
            </a:r>
            <a:r>
              <a:rPr lang="en-US" altLang="zh-TW" sz="1400" dirty="0" err="1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Softmax</a:t>
            </a:r>
            <a:r>
              <a:rPr lang="en-US" altLang="zh-TW" sz="14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lang="zh-TW" altLang="en-US" sz="14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值分別為 </a:t>
            </a:r>
            <a:r>
              <a:rPr lang="en-US" altLang="zh-TW" sz="14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Normal </a:t>
            </a:r>
            <a:r>
              <a:rPr lang="zh-TW" altLang="en-US" sz="14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和 </a:t>
            </a:r>
            <a:r>
              <a:rPr lang="en-US" altLang="zh-TW" sz="14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Anomalous</a:t>
            </a:r>
            <a:r>
              <a:rPr lang="zh-TW" altLang="en-US" sz="14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，並未提及選擇哪一個來使用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不過兩者的總和始終為 </a:t>
            </a:r>
            <a:r>
              <a:rPr lang="en-US" altLang="zh-TW" sz="14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1</a:t>
            </a:r>
            <a:r>
              <a:rPr lang="zh-TW" altLang="en-US" sz="14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，因此選擇哪一個似乎都不會有問題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因此，越是 </a:t>
            </a:r>
            <a:r>
              <a:rPr lang="en-US" altLang="zh-TW" sz="14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Anomalous </a:t>
            </a:r>
            <a:r>
              <a:rPr lang="zh-TW" altLang="en-US" sz="14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的情況下，將會使用 </a:t>
            </a:r>
            <a:r>
              <a:rPr lang="en-US" altLang="zh-TW" sz="14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Anomalous </a:t>
            </a:r>
            <a:r>
              <a:rPr lang="zh-TW" altLang="en-US" sz="14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的 </a:t>
            </a:r>
            <a:r>
              <a:rPr lang="en-US" altLang="zh-TW" sz="1400" dirty="0" err="1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softmax</a:t>
            </a:r>
            <a:r>
              <a:rPr lang="en-US" altLang="zh-TW" sz="14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lang="zh-TW" altLang="en-US" sz="14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值，因為其值較大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F7725E8-E9F1-5C9C-1345-2630FC85B623}"/>
              </a:ext>
            </a:extLst>
          </p:cNvPr>
          <p:cNvSpPr txBox="1"/>
          <p:nvPr/>
        </p:nvSpPr>
        <p:spPr>
          <a:xfrm>
            <a:off x="576151" y="336203"/>
            <a:ext cx="92250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i="1" dirty="0" err="1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WinCLIP</a:t>
            </a:r>
            <a:r>
              <a:rPr lang="en-US" altLang="zh-TW" sz="3200" b="1" i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lang="zh-TW" altLang="en-US" sz="3200" b="1" i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中異常分數是怎麼算出來的？</a:t>
            </a:r>
          </a:p>
        </p:txBody>
      </p:sp>
    </p:spTree>
    <p:extLst>
      <p:ext uri="{BB962C8B-B14F-4D97-AF65-F5344CB8AC3E}">
        <p14:creationId xmlns:p14="http://schemas.microsoft.com/office/powerpoint/2010/main" val="3050293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35855-91FA-FD39-D0B2-26F2710FE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FAE783-CB7C-4966-9DF0-C301C4F184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1584" y="1243073"/>
            <a:ext cx="10988831" cy="540655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440B0EF-B92E-DD27-CB8D-73423F5B713B}"/>
              </a:ext>
            </a:extLst>
          </p:cNvPr>
          <p:cNvSpPr txBox="1"/>
          <p:nvPr/>
        </p:nvSpPr>
        <p:spPr>
          <a:xfrm>
            <a:off x="601583" y="694143"/>
            <a:ext cx="11088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TW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WinCLIP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Extension: Combining Language and Visual Reference for Anomaly Detection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3393939-0A0B-F7D6-8D09-F0D7063EBF87}"/>
              </a:ext>
            </a:extLst>
          </p:cNvPr>
          <p:cNvSpPr/>
          <p:nvPr/>
        </p:nvSpPr>
        <p:spPr>
          <a:xfrm>
            <a:off x="601584" y="4314826"/>
            <a:ext cx="10888817" cy="2228850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3ADE546-22BB-3076-864E-26EAACDD5BB4}"/>
              </a:ext>
            </a:extLst>
          </p:cNvPr>
          <p:cNvSpPr/>
          <p:nvPr/>
        </p:nvSpPr>
        <p:spPr>
          <a:xfrm>
            <a:off x="501570" y="1243073"/>
            <a:ext cx="10988831" cy="3071753"/>
          </a:xfrm>
          <a:prstGeom prst="rect">
            <a:avLst/>
          </a:prstGeom>
          <a:solidFill>
            <a:schemeClr val="bg1">
              <a:alpha val="6475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1674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2E594A-EB8F-399D-B27C-035B94E51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490379"/>
            <a:ext cx="9786938" cy="581025"/>
          </a:xfrm>
        </p:spPr>
        <p:txBody>
          <a:bodyPr>
            <a:normAutofit fontScale="90000"/>
          </a:bodyPr>
          <a:lstStyle/>
          <a:p>
            <a:r>
              <a:rPr lang="en-US" altLang="zh-TW" dirty="0" err="1">
                <a:solidFill>
                  <a:schemeClr val="tx1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WinCLIP</a:t>
            </a: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的異常分數融合機制</a:t>
            </a:r>
            <a:endParaRPr kumimoji="1" lang="zh-TW" altLang="en-US" dirty="0">
              <a:solidFill>
                <a:schemeClr val="tx1"/>
              </a:solidFill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</p:txBody>
      </p:sp>
      <p:pic>
        <p:nvPicPr>
          <p:cNvPr id="5" name="內容版面配置區 4" descr="一張含有 文字, 圖表, 行, 字型 的圖片&#10;&#10;AI 產生的內容可能不正確。">
            <a:extLst>
              <a:ext uri="{FF2B5EF4-FFF2-40B4-BE49-F238E27FC236}">
                <a16:creationId xmlns:a16="http://schemas.microsoft.com/office/drawing/2014/main" id="{BF9896D0-79CB-9CE6-450A-1574F8CB6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1525" y="1185069"/>
            <a:ext cx="11000522" cy="4058444"/>
          </a:xfrm>
        </p:spPr>
      </p:pic>
      <p:pic>
        <p:nvPicPr>
          <p:cNvPr id="7" name="圖片 6" descr="一張含有 文字, 字型, 數字, 白色 的圖片&#10;&#10;AI 產生的內容可能不正確。">
            <a:extLst>
              <a:ext uri="{FF2B5EF4-FFF2-40B4-BE49-F238E27FC236}">
                <a16:creationId xmlns:a16="http://schemas.microsoft.com/office/drawing/2014/main" id="{B9E081D6-DE5F-7C64-B679-2C80F98E7B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2" t="11305" r="862" b="21042"/>
          <a:stretch>
            <a:fillRect/>
          </a:stretch>
        </p:blipFill>
        <p:spPr>
          <a:xfrm>
            <a:off x="8157896" y="6073299"/>
            <a:ext cx="3428414" cy="659182"/>
          </a:xfrm>
          <a:prstGeom prst="rect">
            <a:avLst/>
          </a:prstGeom>
        </p:spPr>
      </p:pic>
      <p:pic>
        <p:nvPicPr>
          <p:cNvPr id="9" name="圖片 8" descr="一張含有 文字, 字型, 數字, 行 的圖片&#10;&#10;AI 產生的內容可能不正確。">
            <a:extLst>
              <a:ext uri="{FF2B5EF4-FFF2-40B4-BE49-F238E27FC236}">
                <a16:creationId xmlns:a16="http://schemas.microsoft.com/office/drawing/2014/main" id="{79CE395A-AB7D-1CAD-4970-FA843F6529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5" t="15603" r="2157" b="7419"/>
          <a:stretch>
            <a:fillRect/>
          </a:stretch>
        </p:blipFill>
        <p:spPr>
          <a:xfrm>
            <a:off x="3852069" y="6051869"/>
            <a:ext cx="3792330" cy="70204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84F7404-60CB-24EF-ECF1-97C1065638B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193" b="2327"/>
          <a:stretch>
            <a:fillRect/>
          </a:stretch>
        </p:blipFill>
        <p:spPr>
          <a:xfrm>
            <a:off x="419953" y="4993907"/>
            <a:ext cx="3316712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330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74F30-741C-8017-9C72-56259947B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DB12FA-183E-DEDF-FF73-86BC8F491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800849"/>
            <a:ext cx="4065767" cy="3510553"/>
          </a:xfrm>
        </p:spPr>
        <p:txBody>
          <a:bodyPr anchor="t">
            <a:normAutofit/>
          </a:bodyPr>
          <a:lstStyle/>
          <a:p>
            <a:r>
              <a:rPr kumimoji="1" lang="zh-TW" altLang="en-US" u="sng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D8E130-9F2D-46CD-0E36-98AD4EC1B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5753" y="533400"/>
            <a:ext cx="5458046" cy="5791200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目錄研究動機與背景</a:t>
            </a:r>
            <a:endParaRPr lang="en-US" altLang="zh-TW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b="1" dirty="0" err="1">
                <a:solidFill>
                  <a:schemeClr val="tx1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WinCLIP</a:t>
            </a:r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lang="zh-TW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論文介紹</a:t>
            </a:r>
            <a:endParaRPr lang="en-US" altLang="zh-TW" b="1" dirty="0">
              <a:solidFill>
                <a:schemeClr val="tx1"/>
              </a:solidFill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b="1" dirty="0" err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InCTRL</a:t>
            </a:r>
            <a:r>
              <a:rPr lang="en-US" altLang="zh-TW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lang="zh-TW" altLang="en-US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論文介紹</a:t>
            </a:r>
            <a:endParaRPr lang="en-US" altLang="zh-TW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方法比較與對照</a:t>
            </a:r>
            <a:endParaRPr lang="en-US" altLang="zh-TW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b="1" dirty="0" err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WinCLIP</a:t>
            </a:r>
            <a:r>
              <a:rPr lang="en-US" altLang="zh-TW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lang="zh-TW" altLang="en-US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模組細節解析</a:t>
            </a:r>
            <a:endParaRPr lang="en-US" altLang="zh-TW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b="1" dirty="0" err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InCTRL</a:t>
            </a:r>
            <a:r>
              <a:rPr lang="en-US" altLang="zh-TW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vs </a:t>
            </a:r>
            <a:r>
              <a:rPr lang="en-US" altLang="zh-TW" b="1" dirty="0" err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WinCLIP</a:t>
            </a:r>
            <a:r>
              <a:rPr lang="en-US" altLang="zh-TW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lang="zh-TW" altLang="en-US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實驗彙整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優勢與限制分析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實作經驗與挑戰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結論與未來發展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附錄與參考資料</a:t>
            </a:r>
          </a:p>
        </p:txBody>
      </p:sp>
    </p:spTree>
    <p:extLst>
      <p:ext uri="{BB962C8B-B14F-4D97-AF65-F5344CB8AC3E}">
        <p14:creationId xmlns:p14="http://schemas.microsoft.com/office/powerpoint/2010/main" val="404253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5" descr="一張含有 文字, 螢幕擷取畫面, 圖表 的圖片&#10;&#10;AI 產生的內容可能不正確。">
            <a:extLst>
              <a:ext uri="{FF2B5EF4-FFF2-40B4-BE49-F238E27FC236}">
                <a16:creationId xmlns:a16="http://schemas.microsoft.com/office/drawing/2014/main" id="{39644EBF-E831-3D9D-D10E-BA3246E02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" t="7186" r="4173"/>
          <a:stretch/>
        </p:blipFill>
        <p:spPr>
          <a:xfrm>
            <a:off x="669774" y="2494218"/>
            <a:ext cx="7831288" cy="406435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4C5B1D7-0E6A-3927-770C-68230BAAC3FB}"/>
              </a:ext>
            </a:extLst>
          </p:cNvPr>
          <p:cNvSpPr txBox="1"/>
          <p:nvPr/>
        </p:nvSpPr>
        <p:spPr>
          <a:xfrm>
            <a:off x="195898" y="500832"/>
            <a:ext cx="11852590" cy="2346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TW" sz="2000" b="1" i="1" dirty="0">
                <a:latin typeface="+mj-lt"/>
              </a:rPr>
              <a:t>In-context residual learning model for GAD (</a:t>
            </a:r>
            <a:r>
              <a:rPr lang="en-US" altLang="zh-TW" sz="2000" b="1" i="1" dirty="0" err="1">
                <a:latin typeface="+mj-lt"/>
              </a:rPr>
              <a:t>InCTRL</a:t>
            </a:r>
            <a:r>
              <a:rPr lang="en-US" altLang="zh-TW" sz="2000" b="1" i="1" dirty="0">
                <a:latin typeface="+mj-lt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2000" b="1" dirty="0" err="1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InCTRL</a:t>
            </a:r>
            <a:r>
              <a:rPr lang="en-US" altLang="zh-TW" sz="2000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lang="zh-TW" altLang="en-US" sz="2000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模型透過比較輸入資料與少量正常樣本之間的「殘差」來偵測異常。</a:t>
            </a:r>
            <a:br>
              <a:rPr lang="en-US" altLang="zh-TW" sz="2000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</a:br>
            <a:r>
              <a:rPr lang="zh-TW" altLang="en-US" sz="2000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並假設輸入資料越異常，與正常樣本的差異（殘差）就會越大。</a:t>
            </a:r>
            <a:br>
              <a:rPr lang="en-US" altLang="zh-TW" sz="2000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</a:br>
            <a:r>
              <a:rPr lang="zh-TW" altLang="en-US" sz="2000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此模型同時在「圖像層級」與「區塊層級」進行殘差學習，並在 </a:t>
            </a:r>
            <a:r>
              <a:rPr lang="en-US" altLang="zh-TW" sz="2000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9 </a:t>
            </a:r>
            <a:r>
              <a:rPr lang="zh-TW" altLang="en-US" sz="2000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組異常偵測資料集上展現出優於現有方法的表現。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25A5E8A2-3947-B124-00FA-B8F963F1C124}"/>
                  </a:ext>
                </a:extLst>
              </p:cNvPr>
              <p:cNvSpPr txBox="1"/>
              <p:nvPr/>
            </p:nvSpPr>
            <p:spPr>
              <a:xfrm>
                <a:off x="8644574" y="3686309"/>
                <a:ext cx="3547426" cy="2872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       </m:t>
                    </m:r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e>
                    </m:d>
                  </m:oMath>
                </a14:m>
                <a:endParaRPr lang="en-US" altLang="zh-TW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/>
                  <a:t> = </a:t>
                </a:r>
                <a14:m>
                  <m:oMath xmlns:m="http://schemas.openxmlformats.org/officeDocument/2006/math">
                    <m:r>
                      <a:rPr kumimoji="1" lang="en-US" altLang="zh-TW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kumimoji="1" lang="en-US" altLang="zh-TW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kumimoji="1" lang="en-US" altLang="zh-TW" b="0" i="1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l-GR" altLang="zh-TW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kumimoji="1" lang="en-US" altLang="zh-TW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TW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b="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TW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zh-TW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l-GR" altLang="zh-TW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𝛩</m:t>
                              </m:r>
                            </m:e>
                            <m:sub>
                              <m:r>
                                <a:rPr lang="en-US" altLang="zh-TW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TW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= max(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TW" b="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TW" dirty="0"/>
                  <a:t>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r>
                          <m:rPr>
                            <m:nor/>
                          </m:rPr>
                          <a:rPr kumimoji="1" lang="zh-TW" altLang="en-US" dirty="0"/>
                          <m:t> 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kumimoji="1" lang="en-US" altLang="zh-TW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TW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kumimoji="1" lang="en-US" altLang="zh-TW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𝑡𝑟𝑎𝑖𝑛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kumimoji="1"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),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TW" dirty="0"/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zh-TW" altLang="en-US" dirty="0"/>
              </a:p>
            </p:txBody>
          </p:sp>
        </mc:Choice>
        <mc:Fallback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25A5E8A2-3947-B124-00FA-B8F963F1C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4574" y="3686309"/>
                <a:ext cx="3547426" cy="2872261"/>
              </a:xfrm>
              <a:prstGeom prst="rect">
                <a:avLst/>
              </a:prstGeom>
              <a:blipFill>
                <a:blip r:embed="rId4"/>
                <a:stretch>
                  <a:fillRect b="-48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5035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03B95-E2CA-0D9C-E601-57D16C8E2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B0073A-3A61-6A77-F613-2AD70D4D3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800849"/>
            <a:ext cx="4065767" cy="3510553"/>
          </a:xfrm>
        </p:spPr>
        <p:txBody>
          <a:bodyPr anchor="t">
            <a:normAutofit/>
          </a:bodyPr>
          <a:lstStyle/>
          <a:p>
            <a:r>
              <a:rPr kumimoji="1" lang="zh-TW" altLang="en-US" u="sng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B7627-E078-A7BC-5FA2-4BCDD4D1D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5753" y="533400"/>
            <a:ext cx="5458046" cy="5791200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目錄研究動機與背景</a:t>
            </a:r>
            <a:endParaRPr lang="en-US" altLang="zh-TW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b="1" dirty="0" err="1">
                <a:solidFill>
                  <a:schemeClr val="bg1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WinCLIP</a:t>
            </a:r>
            <a:r>
              <a:rPr lang="en-US" altLang="zh-TW" b="1" dirty="0">
                <a:solidFill>
                  <a:schemeClr val="bg1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lang="zh-TW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論文介紹</a:t>
            </a:r>
            <a:endParaRPr lang="en-US" altLang="zh-TW" b="1" dirty="0">
              <a:solidFill>
                <a:schemeClr val="bg1"/>
              </a:solidFill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b="1" dirty="0" err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InCTRL</a:t>
            </a:r>
            <a:r>
              <a:rPr lang="en-US" altLang="zh-TW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lang="zh-TW" altLang="en-US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論文介紹</a:t>
            </a:r>
            <a:endParaRPr lang="en-US" altLang="zh-TW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方法比較與對照</a:t>
            </a:r>
            <a:endParaRPr lang="en-US" altLang="zh-TW" b="1" dirty="0">
              <a:solidFill>
                <a:schemeClr val="tx1"/>
              </a:solidFill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b="1" dirty="0" err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InCTRL</a:t>
            </a:r>
            <a:r>
              <a:rPr lang="en-US" altLang="zh-TW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vs </a:t>
            </a:r>
            <a:r>
              <a:rPr lang="en-US" altLang="zh-TW" b="1" dirty="0" err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WinCLIP</a:t>
            </a:r>
            <a:r>
              <a:rPr lang="en-US" altLang="zh-TW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lang="zh-TW" altLang="en-US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實驗彙整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優勢與限制分析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實作經驗與挑戰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結論與未來發展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附錄與參考資料</a:t>
            </a:r>
          </a:p>
        </p:txBody>
      </p:sp>
    </p:spTree>
    <p:extLst>
      <p:ext uri="{BB962C8B-B14F-4D97-AF65-F5344CB8AC3E}">
        <p14:creationId xmlns:p14="http://schemas.microsoft.com/office/powerpoint/2010/main" val="2106060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1122F7E-BE38-4ED6-B882-31F599E0D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544226B-D7D2-40B5-9D20-C68AEA43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0"/>
            <a:ext cx="6485860" cy="154172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22EC542-85CF-4333-82BD-70DDC109C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91116"/>
            <a:ext cx="12192000" cy="109158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F0C4BAA0-755B-2942-3B1B-FF4C16FE9A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1914756"/>
              </p:ext>
            </p:extLst>
          </p:nvPr>
        </p:nvGraphicFramePr>
        <p:xfrm>
          <a:off x="610791" y="1476527"/>
          <a:ext cx="10970418" cy="5381473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066068">
                  <a:extLst>
                    <a:ext uri="{9D8B030D-6E8A-4147-A177-3AD203B41FA5}">
                      <a16:colId xmlns:a16="http://schemas.microsoft.com/office/drawing/2014/main" val="2360098425"/>
                    </a:ext>
                  </a:extLst>
                </a:gridCol>
                <a:gridCol w="2920430">
                  <a:extLst>
                    <a:ext uri="{9D8B030D-6E8A-4147-A177-3AD203B41FA5}">
                      <a16:colId xmlns:a16="http://schemas.microsoft.com/office/drawing/2014/main" val="2986653025"/>
                    </a:ext>
                  </a:extLst>
                </a:gridCol>
                <a:gridCol w="3092444">
                  <a:extLst>
                    <a:ext uri="{9D8B030D-6E8A-4147-A177-3AD203B41FA5}">
                      <a16:colId xmlns:a16="http://schemas.microsoft.com/office/drawing/2014/main" val="3375498844"/>
                    </a:ext>
                  </a:extLst>
                </a:gridCol>
                <a:gridCol w="2891476">
                  <a:extLst>
                    <a:ext uri="{9D8B030D-6E8A-4147-A177-3AD203B41FA5}">
                      <a16:colId xmlns:a16="http://schemas.microsoft.com/office/drawing/2014/main" val="2946174617"/>
                    </a:ext>
                  </a:extLst>
                </a:gridCol>
              </a:tblGrid>
              <a:tr h="451128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TW" altLang="en-US" sz="1600" b="0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比較面向</a:t>
                      </a:r>
                      <a:endParaRPr lang="zh-TW" altLang="en-US" sz="1600" b="0" i="0" u="none" strike="noStrike">
                        <a:effectLst/>
                        <a:latin typeface="Times New Roman" panose="02020603050405020304" pitchFamily="18" charset="0"/>
                        <a:ea typeface="DFKai-SB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6199" marR="56199" marT="28099" marB="28099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WinCLIP</a:t>
                      </a:r>
                      <a:endParaRPr lang="en-US" altLang="zh-TW" sz="1600" b="0" i="0" u="none" strike="noStrike">
                        <a:effectLst/>
                        <a:latin typeface="Times New Roman" panose="02020603050405020304" pitchFamily="18" charset="0"/>
                        <a:ea typeface="DFKai-SB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6199" marR="56199" marT="28099" marB="28099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InCTRL</a:t>
                      </a:r>
                      <a:endParaRPr lang="en-US" altLang="zh-TW" sz="1600" b="0" i="0" u="none" strike="noStrike">
                        <a:effectLst/>
                        <a:latin typeface="Times New Roman" panose="02020603050405020304" pitchFamily="18" charset="0"/>
                        <a:ea typeface="DFKai-SB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6199" marR="56199" marT="28099" marB="28099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TW" altLang="en-US" sz="1600" b="0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說明與重點</a:t>
                      </a:r>
                      <a:endParaRPr lang="zh-TW" altLang="en-US" sz="1600" b="0" i="0" u="none" strike="noStrike">
                        <a:effectLst/>
                        <a:latin typeface="Times New Roman" panose="02020603050405020304" pitchFamily="18" charset="0"/>
                        <a:ea typeface="DFKai-SB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6199" marR="56199" marT="28099" marB="28099" anchor="ctr"/>
                </a:tc>
                <a:extLst>
                  <a:ext uri="{0D108BD9-81ED-4DB2-BD59-A6C34878D82A}">
                    <a16:rowId xmlns:a16="http://schemas.microsoft.com/office/drawing/2014/main" val="3239562907"/>
                  </a:ext>
                </a:extLst>
              </a:tr>
              <a:tr h="743534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TW" altLang="en-US" sz="1600" b="1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設計核心</a:t>
                      </a:r>
                      <a:endParaRPr lang="zh-TW" altLang="en-US" sz="1600" b="0" i="0" u="none" strike="noStrike">
                        <a:effectLst/>
                        <a:latin typeface="Times New Roman" panose="02020603050405020304" pitchFamily="18" charset="0"/>
                        <a:ea typeface="DFKai-SB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6199" marR="56199" marT="28099" marB="28099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CLIP </a:t>
                      </a:r>
                      <a:r>
                        <a:rPr lang="ja-JP" altLang="en-US" sz="1600" b="0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語意相似度 </a:t>
                      </a:r>
                      <a:r>
                        <a:rPr lang="en-US" altLang="ja-JP" sz="1600" b="0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ja-JP" altLang="en-US" sz="1600" b="0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組合式提示詞 </a:t>
                      </a:r>
                      <a:r>
                        <a:rPr lang="en-US" altLang="ja-JP" sz="1600" b="0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600" b="0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CPE)</a:t>
                      </a:r>
                      <a:endParaRPr lang="en-US" altLang="zh-TW" sz="1600" b="0" i="0" u="none" strike="noStrike">
                        <a:effectLst/>
                        <a:latin typeface="Times New Roman" panose="02020603050405020304" pitchFamily="18" charset="0"/>
                        <a:ea typeface="DFKai-SB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6199" marR="56199" marT="28099" marB="28099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TW" altLang="en-US" sz="1600" b="0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殘差學習 </a:t>
                      </a:r>
                      <a:r>
                        <a:rPr lang="en-US" altLang="zh-TW" sz="1600" b="0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600" b="0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Residual Learning) + Prompt </a:t>
                      </a:r>
                      <a:r>
                        <a:rPr lang="zh-TW" altLang="en-US" sz="1600" b="0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對齊</a:t>
                      </a:r>
                      <a:endParaRPr lang="zh-TW" altLang="en-US" sz="1600" b="0" i="0" u="none" strike="noStrike">
                        <a:effectLst/>
                        <a:latin typeface="Times New Roman" panose="02020603050405020304" pitchFamily="18" charset="0"/>
                        <a:ea typeface="DFKai-SB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6199" marR="56199" marT="28099" marB="28099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WinCLIP </a:t>
                      </a:r>
                      <a:r>
                        <a:rPr lang="ja-JP" altLang="en-US" sz="1600" b="0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偏語意分類、</a:t>
                      </a:r>
                      <a:r>
                        <a:rPr lang="en-US" sz="1600" b="0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InCTRL </a:t>
                      </a:r>
                      <a:r>
                        <a:rPr lang="ja-JP" altLang="en-US" sz="1600" b="0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偏特徵差異比較</a:t>
                      </a:r>
                      <a:endParaRPr lang="ja-JP" altLang="en-US" sz="1600" b="0" i="0" u="none" strike="noStrike">
                        <a:effectLst/>
                        <a:latin typeface="Times New Roman" panose="02020603050405020304" pitchFamily="18" charset="0"/>
                        <a:ea typeface="DFKai-SB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6199" marR="56199" marT="28099" marB="28099" anchor="ctr"/>
                </a:tc>
                <a:extLst>
                  <a:ext uri="{0D108BD9-81ED-4DB2-BD59-A6C34878D82A}">
                    <a16:rowId xmlns:a16="http://schemas.microsoft.com/office/drawing/2014/main" val="4185597904"/>
                  </a:ext>
                </a:extLst>
              </a:tr>
              <a:tr h="76931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TW" altLang="en-US" sz="1600" b="1" u="none" strike="noStrike" dirty="0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使用提示詞方式</a:t>
                      </a:r>
                      <a:endParaRPr lang="zh-TW" altLang="en-US" sz="1600" b="0" i="0" u="none" strike="noStrike" dirty="0">
                        <a:effectLst/>
                        <a:latin typeface="Times New Roman" panose="02020603050405020304" pitchFamily="18" charset="0"/>
                        <a:ea typeface="DFKai-SB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6199" marR="56199" marT="28099" marB="28099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TW" altLang="en-US" sz="1600" b="0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多組語意詞組合（</a:t>
                      </a:r>
                      <a:r>
                        <a:rPr lang="en-US" sz="1600" b="0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normal, damaged...）</a:t>
                      </a:r>
                      <a:endParaRPr lang="en-US" altLang="zh-TW" sz="1600" b="0" i="0" u="none" strike="noStrike">
                        <a:effectLst/>
                        <a:latin typeface="Times New Roman" panose="02020603050405020304" pitchFamily="18" charset="0"/>
                        <a:ea typeface="DFKai-SB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6199" marR="56199" marT="28099" marB="28099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TW" altLang="en-US" sz="1600" b="0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兩組固定提示詞（</a:t>
                      </a:r>
                      <a:r>
                        <a:rPr lang="en-US" sz="1600" b="0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normal / anomaly）</a:t>
                      </a:r>
                      <a:endParaRPr lang="en-US" altLang="zh-TW" sz="1600" b="0" i="0" u="none" strike="noStrike">
                        <a:effectLst/>
                        <a:latin typeface="Times New Roman" panose="02020603050405020304" pitchFamily="18" charset="0"/>
                        <a:ea typeface="DFKai-SB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6199" marR="56199" marT="28099" marB="28099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WinCLIP </a:t>
                      </a:r>
                      <a:r>
                        <a:rPr lang="ja-JP" altLang="en-US" sz="1600" b="0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使用 </a:t>
                      </a:r>
                      <a:r>
                        <a:rPr lang="en-US" sz="1600" b="0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CPE </a:t>
                      </a:r>
                      <a:r>
                        <a:rPr lang="ja-JP" altLang="en-US" sz="1600" b="0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結合語意豐富性，</a:t>
                      </a:r>
                      <a:r>
                        <a:rPr lang="en-US" sz="1600" b="0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InCTRL </a:t>
                      </a:r>
                      <a:r>
                        <a:rPr lang="ja-JP" altLang="en-US" sz="1600" b="0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提供語意引導殘差計算</a:t>
                      </a:r>
                      <a:endParaRPr lang="ja-JP" altLang="en-US" sz="1600" b="0" i="0" u="none" strike="noStrike">
                        <a:effectLst/>
                        <a:latin typeface="Times New Roman" panose="02020603050405020304" pitchFamily="18" charset="0"/>
                        <a:ea typeface="DFKai-SB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6199" marR="56199" marT="28099" marB="28099" anchor="ctr"/>
                </a:tc>
                <a:extLst>
                  <a:ext uri="{0D108BD9-81ED-4DB2-BD59-A6C34878D82A}">
                    <a16:rowId xmlns:a16="http://schemas.microsoft.com/office/drawing/2014/main" val="172182442"/>
                  </a:ext>
                </a:extLst>
              </a:tr>
              <a:tr h="76931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TW" altLang="en-US" sz="1600" b="1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異常評估方式</a:t>
                      </a:r>
                      <a:endParaRPr lang="zh-TW" altLang="en-US" sz="1600" b="0" i="0" u="none" strike="noStrike">
                        <a:effectLst/>
                        <a:latin typeface="Times New Roman" panose="02020603050405020304" pitchFamily="18" charset="0"/>
                        <a:ea typeface="DFKai-SB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6199" marR="56199" marT="28099" marB="28099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TW" altLang="en-US" sz="1600" b="0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語意相似度分數（</a:t>
                      </a:r>
                      <a:r>
                        <a:rPr lang="en-US" sz="1600" b="0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ascore₀）+ segmentation map </a:t>
                      </a:r>
                      <a:r>
                        <a:rPr lang="zh-TW" altLang="en-US" sz="1600" b="0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融合</a:t>
                      </a:r>
                      <a:endParaRPr lang="zh-TW" altLang="en-US" sz="1600" b="0" i="0" u="none" strike="noStrike">
                        <a:effectLst/>
                        <a:latin typeface="Times New Roman" panose="02020603050405020304" pitchFamily="18" charset="0"/>
                        <a:ea typeface="DFKai-SB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6199" marR="56199" marT="28099" marB="28099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TW" altLang="en-US" sz="1600" b="0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計算與正常樣本的 </a:t>
                      </a:r>
                      <a:r>
                        <a:rPr lang="en-US" sz="1600" b="0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residual map，</a:t>
                      </a:r>
                      <a:r>
                        <a:rPr lang="zh-TW" altLang="en-US" sz="1600" b="0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與提示詞對齊</a:t>
                      </a:r>
                      <a:endParaRPr lang="zh-TW" altLang="en-US" sz="1600" b="0" i="0" u="none" strike="noStrike">
                        <a:effectLst/>
                        <a:latin typeface="Times New Roman" panose="02020603050405020304" pitchFamily="18" charset="0"/>
                        <a:ea typeface="DFKai-SB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6199" marR="56199" marT="28099" marB="28099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WinCLIP </a:t>
                      </a:r>
                      <a:r>
                        <a:rPr lang="ja-JP" altLang="en-US" sz="1600" b="0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偏語意 </a:t>
                      </a:r>
                      <a:r>
                        <a:rPr lang="en-US" sz="1600" b="0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softmax </a:t>
                      </a:r>
                      <a:r>
                        <a:rPr lang="ja-JP" altLang="en-US" sz="1600" b="0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分數，</a:t>
                      </a:r>
                      <a:r>
                        <a:rPr lang="en-US" sz="1600" b="0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InCTRL </a:t>
                      </a:r>
                      <a:r>
                        <a:rPr lang="ja-JP" altLang="en-US" sz="1600" b="0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計算 </a:t>
                      </a:r>
                      <a:r>
                        <a:rPr lang="en-US" sz="1600" b="0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residual </a:t>
                      </a:r>
                      <a:r>
                        <a:rPr lang="ja-JP" altLang="en-US" sz="1600" b="0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越大越異常</a:t>
                      </a:r>
                      <a:endParaRPr lang="ja-JP" altLang="en-US" sz="1600" b="0" i="0" u="none" strike="noStrike">
                        <a:effectLst/>
                        <a:latin typeface="Times New Roman" panose="02020603050405020304" pitchFamily="18" charset="0"/>
                        <a:ea typeface="DFKai-SB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6199" marR="56199" marT="28099" marB="28099" anchor="ctr"/>
                </a:tc>
                <a:extLst>
                  <a:ext uri="{0D108BD9-81ED-4DB2-BD59-A6C34878D82A}">
                    <a16:rowId xmlns:a16="http://schemas.microsoft.com/office/drawing/2014/main" val="3609964809"/>
                  </a:ext>
                </a:extLst>
              </a:tr>
              <a:tr h="76931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TW" altLang="en-US" sz="1600" b="1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空間層級</a:t>
                      </a:r>
                      <a:endParaRPr lang="zh-TW" altLang="en-US" sz="1600" b="0" i="0" u="none" strike="noStrike">
                        <a:effectLst/>
                        <a:latin typeface="Times New Roman" panose="02020603050405020304" pitchFamily="18" charset="0"/>
                        <a:ea typeface="DFKai-SB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6199" marR="56199" marT="28099" marB="28099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TW" altLang="en-US" sz="1600" b="0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多尺度（</a:t>
                      </a:r>
                      <a:r>
                        <a:rPr lang="en-US" sz="1600" b="0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Patch、Mid-scale、Small-scale）</a:t>
                      </a:r>
                      <a:endParaRPr lang="en-US" altLang="zh-TW" sz="1600" b="0" i="0" u="none" strike="noStrike">
                        <a:effectLst/>
                        <a:latin typeface="Times New Roman" panose="02020603050405020304" pitchFamily="18" charset="0"/>
                        <a:ea typeface="DFKai-SB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6199" marR="56199" marT="28099" marB="28099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Image-level + Patch-level </a:t>
                      </a:r>
                      <a:r>
                        <a:rPr lang="ja-JP" altLang="en-US" sz="1600" b="0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殘差比較</a:t>
                      </a:r>
                      <a:endParaRPr lang="ja-JP" altLang="en-US" sz="1600" b="0" i="0" u="none" strike="noStrike">
                        <a:effectLst/>
                        <a:latin typeface="Times New Roman" panose="02020603050405020304" pitchFamily="18" charset="0"/>
                        <a:ea typeface="DFKai-SB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6199" marR="56199" marT="28099" marB="28099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WinCLIP </a:t>
                      </a:r>
                      <a:r>
                        <a:rPr lang="ja-JP" altLang="en-US" sz="1600" b="0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偏 </a:t>
                      </a:r>
                      <a:r>
                        <a:rPr lang="en-US" sz="1600" b="0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segmentation，InCTRL </a:t>
                      </a:r>
                      <a:r>
                        <a:rPr lang="ja-JP" altLang="en-US" sz="1600" b="0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融合全圖與局部區塊差異</a:t>
                      </a:r>
                      <a:endParaRPr lang="ja-JP" altLang="en-US" sz="1600" b="0" i="0" u="none" strike="noStrike">
                        <a:effectLst/>
                        <a:latin typeface="Times New Roman" panose="02020603050405020304" pitchFamily="18" charset="0"/>
                        <a:ea typeface="DFKai-SB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6199" marR="56199" marT="28099" marB="28099" anchor="ctr"/>
                </a:tc>
                <a:extLst>
                  <a:ext uri="{0D108BD9-81ED-4DB2-BD59-A6C34878D82A}">
                    <a16:rowId xmlns:a16="http://schemas.microsoft.com/office/drawing/2014/main" val="1984550251"/>
                  </a:ext>
                </a:extLst>
              </a:tr>
              <a:tr h="1035939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1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few-shot </a:t>
                      </a:r>
                      <a:r>
                        <a:rPr lang="ja-JP" altLang="en-US" sz="1600" b="1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用法</a:t>
                      </a:r>
                      <a:endParaRPr lang="ja-JP" altLang="en-US" sz="1600" b="0" i="0" u="none" strike="noStrike">
                        <a:effectLst/>
                        <a:latin typeface="Times New Roman" panose="02020603050405020304" pitchFamily="18" charset="0"/>
                        <a:ea typeface="DFKai-SB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6199" marR="56199" marT="28099" marB="28099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TW" altLang="en-US" sz="1600" b="0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引入少量正常圖像作為參考（</a:t>
                      </a:r>
                      <a:r>
                        <a:rPr lang="en-US" sz="1600" b="0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reference）</a:t>
                      </a:r>
                      <a:endParaRPr lang="en-US" altLang="zh-TW" sz="1600" b="0" i="0" u="none" strike="noStrike">
                        <a:effectLst/>
                        <a:latin typeface="Times New Roman" panose="02020603050405020304" pitchFamily="18" charset="0"/>
                        <a:ea typeface="DFKai-SB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6199" marR="56199" marT="28099" marB="28099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TW" altLang="en-US" sz="1600" b="0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將 </a:t>
                      </a:r>
                      <a:r>
                        <a:rPr lang="en-US" sz="1600" b="0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few-normal </a:t>
                      </a:r>
                      <a:r>
                        <a:rPr lang="zh-TW" altLang="en-US" sz="1600" b="0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作為 </a:t>
                      </a:r>
                      <a:r>
                        <a:rPr lang="en-US" sz="1600" b="0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residual </a:t>
                      </a:r>
                      <a:r>
                        <a:rPr lang="zh-TW" altLang="en-US" sz="1600" b="0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訓練的 </a:t>
                      </a:r>
                      <a:r>
                        <a:rPr lang="en-US" sz="1600" b="0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prompt context </a:t>
                      </a:r>
                      <a:r>
                        <a:rPr lang="zh-TW" altLang="en-US" sz="1600" b="0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使用</a:t>
                      </a:r>
                      <a:endParaRPr lang="zh-TW" altLang="en-US" sz="1600" b="0" i="0" u="none" strike="noStrike">
                        <a:effectLst/>
                        <a:latin typeface="Times New Roman" panose="02020603050405020304" pitchFamily="18" charset="0"/>
                        <a:ea typeface="DFKai-SB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6199" marR="56199" marT="28099" marB="28099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TW" altLang="en-US" sz="1600" b="0" u="none" strike="noStrike" dirty="0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都支援 </a:t>
                      </a:r>
                      <a:r>
                        <a:rPr lang="en-US" sz="1600" b="0" u="none" strike="noStrike" dirty="0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few-shot，</a:t>
                      </a:r>
                      <a:r>
                        <a:rPr lang="zh-TW" altLang="en-US" sz="1600" b="0" u="none" strike="noStrike" dirty="0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但思路不同：</a:t>
                      </a:r>
                      <a:r>
                        <a:rPr lang="en-US" sz="1600" b="0" u="none" strike="noStrike" dirty="0" err="1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WinCLIP</a:t>
                      </a:r>
                      <a:r>
                        <a:rPr lang="en-US" sz="1600" b="0" u="none" strike="noStrike" dirty="0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1600" b="0" u="none" strike="noStrike" dirty="0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當成比對參考圖，</a:t>
                      </a:r>
                      <a:r>
                        <a:rPr lang="en-US" sz="1600" b="0" u="none" strike="noStrike" dirty="0" err="1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InCTRL</a:t>
                      </a:r>
                      <a:r>
                        <a:rPr lang="en-US" sz="1600" b="0" u="none" strike="noStrike" dirty="0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1600" b="0" u="none" strike="noStrike" dirty="0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作為 </a:t>
                      </a:r>
                      <a:r>
                        <a:rPr lang="en-US" sz="1600" b="0" u="none" strike="noStrike" dirty="0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prompt </a:t>
                      </a:r>
                      <a:r>
                        <a:rPr lang="zh-TW" altLang="en-US" sz="1600" b="0" u="none" strike="noStrike" dirty="0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訓練導向</a:t>
                      </a:r>
                      <a:endParaRPr lang="zh-TW" altLang="en-US" sz="1600" b="0" i="0" u="none" strike="noStrike" dirty="0">
                        <a:effectLst/>
                        <a:latin typeface="Times New Roman" panose="02020603050405020304" pitchFamily="18" charset="0"/>
                        <a:ea typeface="DFKai-SB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6199" marR="56199" marT="28099" marB="28099" anchor="ctr"/>
                </a:tc>
                <a:extLst>
                  <a:ext uri="{0D108BD9-81ED-4DB2-BD59-A6C34878D82A}">
                    <a16:rowId xmlns:a16="http://schemas.microsoft.com/office/drawing/2014/main" val="3186238936"/>
                  </a:ext>
                </a:extLst>
              </a:tr>
              <a:tr h="76931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TW" altLang="en-US" sz="1600" b="1" u="none" strike="noStrike" dirty="0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適用任務泛化性</a:t>
                      </a:r>
                      <a:endParaRPr lang="zh-TW" altLang="en-US" sz="1600" b="0" i="0" u="none" strike="noStrike" dirty="0">
                        <a:effectLst/>
                        <a:latin typeface="Times New Roman" panose="02020603050405020304" pitchFamily="18" charset="0"/>
                        <a:ea typeface="DFKai-SB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6199" marR="56199" marT="28099" marB="28099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TW" altLang="en-US" sz="1600" b="0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工業類目標（語意明確）效果佳</a:t>
                      </a:r>
                      <a:endParaRPr lang="zh-TW" altLang="en-US" sz="1600" b="0" i="0" u="none" strike="noStrike">
                        <a:effectLst/>
                        <a:latin typeface="Times New Roman" panose="02020603050405020304" pitchFamily="18" charset="0"/>
                        <a:ea typeface="DFKai-SB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6199" marR="56199" marT="28099" marB="28099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TW" altLang="en-US" sz="1600" b="0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跨任務、跨語意類型（如醫療、自然場景）泛化性更強</a:t>
                      </a:r>
                      <a:endParaRPr lang="zh-TW" altLang="en-US" sz="1600" b="0" i="0" u="none" strike="noStrike">
                        <a:effectLst/>
                        <a:latin typeface="Times New Roman" panose="02020603050405020304" pitchFamily="18" charset="0"/>
                        <a:ea typeface="DFKai-SB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6199" marR="56199" marT="28099" marB="28099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u="none" strike="noStrike" dirty="0" err="1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WinCLIP</a:t>
                      </a:r>
                      <a:r>
                        <a:rPr lang="en-US" sz="1600" b="0" u="none" strike="noStrike" dirty="0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ja-JP" altLang="en-US" sz="1600" b="0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適合固定領域，</a:t>
                      </a:r>
                      <a:r>
                        <a:rPr lang="en-US" sz="1600" b="0" u="none" strike="noStrike" dirty="0" err="1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InCTRL</a:t>
                      </a:r>
                      <a:r>
                        <a:rPr lang="en-US" sz="1600" b="0" u="none" strike="noStrike" dirty="0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ja-JP" altLang="en-US" sz="1600" b="0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則能應對語意模糊或開放式任務（</a:t>
                      </a:r>
                      <a:r>
                        <a:rPr lang="en-US" sz="1600" b="0" u="none" strike="noStrike" dirty="0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GAD </a:t>
                      </a:r>
                      <a:r>
                        <a:rPr lang="ja-JP" altLang="en-US" sz="1600" b="0" u="none" strike="noStrike">
                          <a:effectLst/>
                          <a:latin typeface="Times New Roman" panose="02020603050405020304" pitchFamily="18" charset="0"/>
                          <a:ea typeface="DFKai-SB" panose="03000509000000000000" pitchFamily="49" charset="-120"/>
                          <a:cs typeface="Times New Roman" panose="02020603050405020304" pitchFamily="18" charset="0"/>
                        </a:rPr>
                        <a:t>任務）</a:t>
                      </a:r>
                      <a:endParaRPr lang="ja-JP" altLang="en-US" sz="1600" b="0" i="0" u="none" strike="noStrike">
                        <a:effectLst/>
                        <a:latin typeface="Times New Roman" panose="02020603050405020304" pitchFamily="18" charset="0"/>
                        <a:ea typeface="DFKai-SB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6199" marR="56199" marT="28099" marB="28099" anchor="ctr"/>
                </a:tc>
                <a:extLst>
                  <a:ext uri="{0D108BD9-81ED-4DB2-BD59-A6C34878D82A}">
                    <a16:rowId xmlns:a16="http://schemas.microsoft.com/office/drawing/2014/main" val="1161868800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E9381EED-CE00-02B5-3EE2-B237F32BE047}"/>
              </a:ext>
            </a:extLst>
          </p:cNvPr>
          <p:cNvSpPr txBox="1"/>
          <p:nvPr/>
        </p:nvSpPr>
        <p:spPr>
          <a:xfrm>
            <a:off x="610791" y="355361"/>
            <a:ext cx="61341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800" b="1" dirty="0">
                <a:solidFill>
                  <a:schemeClr val="tx1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方法比較與對照</a:t>
            </a:r>
            <a:endParaRPr lang="en-US" altLang="zh-TW" sz="4800" b="1" dirty="0">
              <a:solidFill>
                <a:schemeClr val="tx1"/>
              </a:solidFill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094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F430E9F-3B61-4A75-9A34-1EF839CC7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A93CC3-99AA-471D-9142-5BD2235D6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3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D5A1EFF-2E6F-4210-A283-AF9BE5B07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C9A7BB-4074-4704-B5B6-B526355DFE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78117" y="0"/>
            <a:ext cx="340591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5622E3-2C65-496F-9C3F-CBEE21924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1299548"/>
            <a:ext cx="1769035" cy="69557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ED111D-3746-4B9C-AEE8-7AB834670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1150" y="1171094"/>
            <a:ext cx="4860850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5AE1D3C-1EF9-4A89-B613-EE7B78910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968704" y="0"/>
            <a:ext cx="2147217" cy="199511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B10466D3-A98E-5C7A-D60B-80812A3D0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845" y="518392"/>
            <a:ext cx="10064376" cy="1229756"/>
          </a:xfrm>
        </p:spPr>
        <p:txBody>
          <a:bodyPr>
            <a:normAutofit/>
          </a:bodyPr>
          <a:lstStyle/>
          <a:p>
            <a:r>
              <a:rPr lang="en-US" altLang="zh-TW" b="1" dirty="0" err="1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VisA</a:t>
            </a:r>
            <a:r>
              <a:rPr lang="en-US" altLang="zh-TW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lang="zh-TW" altLang="en-US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資料集簡介</a:t>
            </a:r>
            <a:endParaRPr kumimoji="1" lang="zh-TW" altLang="en-US" dirty="0"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E80A3F-530A-4181-887F-9AAF6DCBF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94353" y="-14436"/>
            <a:ext cx="239059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DBBE752E-15C7-7FCA-5E4A-E7077C86FA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4651924"/>
              </p:ext>
            </p:extLst>
          </p:nvPr>
        </p:nvGraphicFramePr>
        <p:xfrm>
          <a:off x="818708" y="3255643"/>
          <a:ext cx="10712303" cy="304300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4035778">
                  <a:extLst>
                    <a:ext uri="{9D8B030D-6E8A-4147-A177-3AD203B41FA5}">
                      <a16:colId xmlns:a16="http://schemas.microsoft.com/office/drawing/2014/main" val="1868812973"/>
                    </a:ext>
                  </a:extLst>
                </a:gridCol>
                <a:gridCol w="6676525">
                  <a:extLst>
                    <a:ext uri="{9D8B030D-6E8A-4147-A177-3AD203B41FA5}">
                      <a16:colId xmlns:a16="http://schemas.microsoft.com/office/drawing/2014/main" val="2988037870"/>
                    </a:ext>
                  </a:extLst>
                </a:gridCol>
              </a:tblGrid>
              <a:tr h="41324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TW" altLang="en-US" sz="1800" b="0" u="none" strike="noStrike">
                          <a:effectLst/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項目</a:t>
                      </a:r>
                      <a:endParaRPr lang="zh-TW" altLang="en-US" sz="1800" b="0" i="0" u="none" strike="noStrike">
                        <a:effectLst/>
                        <a:latin typeface="DFKai-SB" panose="03000509000000000000" pitchFamily="49" charset="-120"/>
                        <a:ea typeface="DFKai-SB" panose="03000509000000000000" pitchFamily="49" charset="-120"/>
                        <a:cs typeface="DFKai-SB" panose="03000509000000000000" pitchFamily="49" charset="-120"/>
                      </a:endParaRPr>
                    </a:p>
                  </a:txBody>
                  <a:tcPr marL="93920" marR="93920" marT="46960" marB="4696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TW" altLang="en-US" sz="1800" b="0" u="none" strike="noStrike">
                          <a:effectLst/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說明</a:t>
                      </a:r>
                      <a:endParaRPr lang="zh-TW" altLang="en-US" sz="1800" b="0" i="0" u="none" strike="noStrike">
                        <a:effectLst/>
                        <a:latin typeface="DFKai-SB" panose="03000509000000000000" pitchFamily="49" charset="-120"/>
                        <a:ea typeface="DFKai-SB" panose="03000509000000000000" pitchFamily="49" charset="-120"/>
                        <a:cs typeface="DFKai-SB" panose="03000509000000000000" pitchFamily="49" charset="-120"/>
                      </a:endParaRPr>
                    </a:p>
                  </a:txBody>
                  <a:tcPr marL="93920" marR="93920" marT="46960" marB="46960" anchor="ctr"/>
                </a:tc>
                <a:extLst>
                  <a:ext uri="{0D108BD9-81ED-4DB2-BD59-A6C34878D82A}">
                    <a16:rowId xmlns:a16="http://schemas.microsoft.com/office/drawing/2014/main" val="1519768593"/>
                  </a:ext>
                </a:extLst>
              </a:tr>
              <a:tr h="41324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TW" altLang="en-US" sz="1800" b="0" u="none" strike="noStrike">
                          <a:effectLst/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類別數</a:t>
                      </a:r>
                      <a:endParaRPr lang="zh-TW" altLang="en-US" sz="1800" b="0" i="0" u="none" strike="noStrike">
                        <a:effectLst/>
                        <a:latin typeface="DFKai-SB" panose="03000509000000000000" pitchFamily="49" charset="-120"/>
                        <a:ea typeface="DFKai-SB" panose="03000509000000000000" pitchFamily="49" charset="-120"/>
                        <a:cs typeface="DFKai-SB" panose="03000509000000000000" pitchFamily="49" charset="-120"/>
                      </a:endParaRPr>
                    </a:p>
                  </a:txBody>
                  <a:tcPr marL="93920" marR="93920" marT="46960" marB="4696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TW" altLang="en-US" sz="1800" b="0" u="none" strike="noStrike">
                          <a:effectLst/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共 </a:t>
                      </a:r>
                      <a:r>
                        <a:rPr lang="en-US" altLang="zh-TW" sz="1800" b="1" u="none" strike="noStrike">
                          <a:effectLst/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13 </a:t>
                      </a:r>
                      <a:r>
                        <a:rPr lang="zh-TW" altLang="en-US" sz="1800" b="1" u="none" strike="noStrike">
                          <a:effectLst/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個類別</a:t>
                      </a:r>
                      <a:r>
                        <a:rPr lang="zh-TW" altLang="en-US" sz="1800" b="0" u="none" strike="noStrike">
                          <a:effectLst/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（如：</a:t>
                      </a:r>
                      <a:r>
                        <a:rPr lang="en-US" sz="1800" b="0" u="none" strike="noStrike">
                          <a:effectLst/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candle、macaroni1、pcb3 </a:t>
                      </a:r>
                      <a:r>
                        <a:rPr lang="zh-TW" altLang="en-US" sz="1800" b="0" u="none" strike="noStrike">
                          <a:effectLst/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等）</a:t>
                      </a:r>
                      <a:endParaRPr lang="zh-TW" altLang="en-US" sz="1800" b="0" i="0" u="none" strike="noStrike">
                        <a:effectLst/>
                        <a:latin typeface="DFKai-SB" panose="03000509000000000000" pitchFamily="49" charset="-120"/>
                        <a:ea typeface="DFKai-SB" panose="03000509000000000000" pitchFamily="49" charset="-120"/>
                        <a:cs typeface="DFKai-SB" panose="03000509000000000000" pitchFamily="49" charset="-120"/>
                      </a:endParaRPr>
                    </a:p>
                  </a:txBody>
                  <a:tcPr marL="93920" marR="93920" marT="46960" marB="46960" anchor="ctr"/>
                </a:tc>
                <a:extLst>
                  <a:ext uri="{0D108BD9-81ED-4DB2-BD59-A6C34878D82A}">
                    <a16:rowId xmlns:a16="http://schemas.microsoft.com/office/drawing/2014/main" val="4209189039"/>
                  </a:ext>
                </a:extLst>
              </a:tr>
              <a:tr h="41324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TW" altLang="en-US" sz="1800" b="0" u="none" strike="noStrike" dirty="0">
                          <a:effectLst/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資料型態</a:t>
                      </a:r>
                      <a:endParaRPr lang="zh-TW" altLang="en-US" sz="1800" b="0" i="0" u="none" strike="noStrike" dirty="0">
                        <a:effectLst/>
                        <a:latin typeface="DFKai-SB" panose="03000509000000000000" pitchFamily="49" charset="-120"/>
                        <a:ea typeface="DFKai-SB" panose="03000509000000000000" pitchFamily="49" charset="-120"/>
                        <a:cs typeface="DFKai-SB" panose="03000509000000000000" pitchFamily="49" charset="-120"/>
                      </a:endParaRPr>
                    </a:p>
                  </a:txBody>
                  <a:tcPr marL="93920" marR="93920" marT="46960" marB="4696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TW" altLang="en-US" sz="1800" b="0" u="none" strike="noStrike" dirty="0">
                          <a:effectLst/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高解析度彩色圖片（主要來自工業場景，如組件、生產物）</a:t>
                      </a:r>
                      <a:endParaRPr lang="zh-TW" altLang="en-US" sz="1800" b="0" i="0" u="none" strike="noStrike" dirty="0">
                        <a:effectLst/>
                        <a:latin typeface="DFKai-SB" panose="03000509000000000000" pitchFamily="49" charset="-120"/>
                        <a:ea typeface="DFKai-SB" panose="03000509000000000000" pitchFamily="49" charset="-120"/>
                        <a:cs typeface="DFKai-SB" panose="03000509000000000000" pitchFamily="49" charset="-120"/>
                      </a:endParaRPr>
                    </a:p>
                  </a:txBody>
                  <a:tcPr marL="93920" marR="93920" marT="46960" marB="46960" anchor="ctr"/>
                </a:tc>
                <a:extLst>
                  <a:ext uri="{0D108BD9-81ED-4DB2-BD59-A6C34878D82A}">
                    <a16:rowId xmlns:a16="http://schemas.microsoft.com/office/drawing/2014/main" val="534956276"/>
                  </a:ext>
                </a:extLst>
              </a:tr>
              <a:tr h="69500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TW" altLang="en-US" sz="1800" b="0" u="none" strike="noStrike">
                          <a:effectLst/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異常型態</a:t>
                      </a:r>
                      <a:endParaRPr lang="zh-TW" altLang="en-US" sz="1800" b="0" i="0" u="none" strike="noStrike">
                        <a:effectLst/>
                        <a:latin typeface="DFKai-SB" panose="03000509000000000000" pitchFamily="49" charset="-120"/>
                        <a:ea typeface="DFKai-SB" panose="03000509000000000000" pitchFamily="49" charset="-120"/>
                        <a:cs typeface="DFKai-SB" panose="03000509000000000000" pitchFamily="49" charset="-120"/>
                      </a:endParaRPr>
                    </a:p>
                  </a:txBody>
                  <a:tcPr marL="93920" marR="93920" marT="46960" marB="4696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TW" altLang="en-US" sz="1800" b="0" u="none" strike="noStrike">
                          <a:effectLst/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各類別有不同的瑕疵類型，例如：刮痕、破損、錯位、異常元件</a:t>
                      </a:r>
                      <a:endParaRPr lang="zh-TW" altLang="en-US" sz="1800" b="0" i="0" u="none" strike="noStrike">
                        <a:effectLst/>
                        <a:latin typeface="DFKai-SB" panose="03000509000000000000" pitchFamily="49" charset="-120"/>
                        <a:ea typeface="DFKai-SB" panose="03000509000000000000" pitchFamily="49" charset="-120"/>
                        <a:cs typeface="DFKai-SB" panose="03000509000000000000" pitchFamily="49" charset="-120"/>
                      </a:endParaRPr>
                    </a:p>
                  </a:txBody>
                  <a:tcPr marL="93920" marR="93920" marT="46960" marB="46960" anchor="ctr"/>
                </a:tc>
                <a:extLst>
                  <a:ext uri="{0D108BD9-81ED-4DB2-BD59-A6C34878D82A}">
                    <a16:rowId xmlns:a16="http://schemas.microsoft.com/office/drawing/2014/main" val="3412947738"/>
                  </a:ext>
                </a:extLst>
              </a:tr>
              <a:tr h="41324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TW" altLang="en-US" sz="1800" b="0" u="none" strike="noStrike">
                          <a:effectLst/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分類任務</a:t>
                      </a:r>
                      <a:endParaRPr lang="zh-TW" altLang="en-US" sz="1800" b="0" i="0" u="none" strike="noStrike">
                        <a:effectLst/>
                        <a:latin typeface="DFKai-SB" panose="03000509000000000000" pitchFamily="49" charset="-120"/>
                        <a:ea typeface="DFKai-SB" panose="03000509000000000000" pitchFamily="49" charset="-120"/>
                        <a:cs typeface="DFKai-SB" panose="03000509000000000000" pitchFamily="49" charset="-120"/>
                      </a:endParaRPr>
                    </a:p>
                  </a:txBody>
                  <a:tcPr marL="93920" marR="93920" marT="46960" marB="4696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TW" altLang="en-US" sz="1800" b="1" u="none" strike="noStrike">
                          <a:effectLst/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二分類任務</a:t>
                      </a:r>
                      <a:r>
                        <a:rPr lang="zh-TW" altLang="en-US" sz="1800" b="0" u="none" strike="noStrike">
                          <a:effectLst/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（</a:t>
                      </a:r>
                      <a:r>
                        <a:rPr lang="en-US" sz="1800" b="0" u="none" strike="noStrike">
                          <a:effectLst/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normal / anomaly）</a:t>
                      </a:r>
                      <a:endParaRPr lang="en-US" altLang="zh-TW" sz="1800" b="0" i="0" u="none" strike="noStrike">
                        <a:effectLst/>
                        <a:latin typeface="DFKai-SB" panose="03000509000000000000" pitchFamily="49" charset="-120"/>
                        <a:ea typeface="DFKai-SB" panose="03000509000000000000" pitchFamily="49" charset="-120"/>
                        <a:cs typeface="DFKai-SB" panose="03000509000000000000" pitchFamily="49" charset="-120"/>
                      </a:endParaRPr>
                    </a:p>
                  </a:txBody>
                  <a:tcPr marL="93920" marR="93920" marT="46960" marB="46960" anchor="ctr"/>
                </a:tc>
                <a:extLst>
                  <a:ext uri="{0D108BD9-81ED-4DB2-BD59-A6C34878D82A}">
                    <a16:rowId xmlns:a16="http://schemas.microsoft.com/office/drawing/2014/main" val="2322148294"/>
                  </a:ext>
                </a:extLst>
              </a:tr>
              <a:tr h="69500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800" b="0" u="none" strike="noStrike">
                          <a:effectLst/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pixel-level </a:t>
                      </a:r>
                      <a:r>
                        <a:rPr lang="ja-JP" altLang="en-US" sz="1800" b="0" u="none" strike="noStrike">
                          <a:effectLst/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標註</a:t>
                      </a:r>
                      <a:endParaRPr lang="ja-JP" altLang="en-US" sz="1800" b="0" i="0" u="none" strike="noStrike">
                        <a:effectLst/>
                        <a:latin typeface="DFKai-SB" panose="03000509000000000000" pitchFamily="49" charset="-120"/>
                        <a:ea typeface="DFKai-SB" panose="03000509000000000000" pitchFamily="49" charset="-120"/>
                        <a:cs typeface="DFKai-SB" panose="03000509000000000000" pitchFamily="49" charset="-120"/>
                      </a:endParaRPr>
                    </a:p>
                  </a:txBody>
                  <a:tcPr marL="93920" marR="93920" marT="46960" marB="4696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TW" altLang="en-US" sz="1800" b="0" u="none" strike="noStrike" dirty="0">
                          <a:effectLst/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有提供異常區域的 </a:t>
                      </a:r>
                      <a:r>
                        <a:rPr lang="en-US" sz="1800" b="1" u="none" strike="noStrike" dirty="0">
                          <a:effectLst/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Ground Truth mask</a:t>
                      </a:r>
                      <a:r>
                        <a:rPr lang="en-US" sz="1800" b="0" u="none" strike="noStrike" dirty="0">
                          <a:effectLst/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，</a:t>
                      </a:r>
                      <a:r>
                        <a:rPr lang="zh-TW" altLang="en-US" sz="1800" b="0" u="none" strike="noStrike" dirty="0">
                          <a:effectLst/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可用來訓練 </a:t>
                      </a:r>
                      <a:r>
                        <a:rPr lang="en-US" altLang="zh-TW" sz="1800" b="0" u="none" strike="noStrike" dirty="0">
                          <a:effectLst/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/ </a:t>
                      </a:r>
                      <a:r>
                        <a:rPr lang="zh-TW" altLang="en-US" sz="1800" b="0" u="none" strike="noStrike" dirty="0">
                          <a:effectLst/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評估 </a:t>
                      </a:r>
                      <a:r>
                        <a:rPr lang="en-US" sz="1800" b="0" u="none" strike="noStrike" dirty="0">
                          <a:effectLst/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segmentation </a:t>
                      </a:r>
                      <a:r>
                        <a:rPr lang="zh-TW" altLang="en-US" sz="1800" b="0" u="none" strike="noStrike" dirty="0">
                          <a:effectLst/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能力</a:t>
                      </a:r>
                      <a:endParaRPr lang="zh-TW" altLang="en-US" sz="1800" b="0" i="0" u="none" strike="noStrike" dirty="0">
                        <a:effectLst/>
                        <a:latin typeface="DFKai-SB" panose="03000509000000000000" pitchFamily="49" charset="-120"/>
                        <a:ea typeface="DFKai-SB" panose="03000509000000000000" pitchFamily="49" charset="-120"/>
                        <a:cs typeface="DFKai-SB" panose="03000509000000000000" pitchFamily="49" charset="-120"/>
                      </a:endParaRPr>
                    </a:p>
                  </a:txBody>
                  <a:tcPr marL="93920" marR="93920" marT="46960" marB="46960" anchor="ctr"/>
                </a:tc>
                <a:extLst>
                  <a:ext uri="{0D108BD9-81ED-4DB2-BD59-A6C34878D82A}">
                    <a16:rowId xmlns:a16="http://schemas.microsoft.com/office/drawing/2014/main" val="1785209054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2A4F8E4A-8DB3-5098-49B5-50ADD9129CAE}"/>
              </a:ext>
            </a:extLst>
          </p:cNvPr>
          <p:cNvSpPr txBox="1"/>
          <p:nvPr/>
        </p:nvSpPr>
        <p:spPr>
          <a:xfrm>
            <a:off x="818708" y="2256664"/>
            <a:ext cx="107123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 err="1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VisA</a:t>
            </a:r>
            <a:r>
              <a:rPr lang="zh-TW" altLang="en-US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（</a:t>
            </a:r>
            <a:r>
              <a:rPr lang="en-US" altLang="zh-TW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Visual Anomaly</a:t>
            </a:r>
            <a:r>
              <a:rPr lang="zh-TW" altLang="en-US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）</a:t>
            </a:r>
            <a:r>
              <a:rPr lang="en-US" altLang="zh-TW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是一個專門用來進行異常偵測（</a:t>
            </a:r>
            <a:r>
              <a:rPr lang="en-US" altLang="zh-TW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Anomaly Detection</a:t>
            </a:r>
            <a:r>
              <a:rPr lang="zh-TW" altLang="en-US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）任務的公開圖像資料集，由阿里巴巴 </a:t>
            </a:r>
            <a:r>
              <a:rPr lang="en-US" altLang="zh-TW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DAMO Academy </a:t>
            </a:r>
            <a:r>
              <a:rPr lang="zh-TW" altLang="en-US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於 </a:t>
            </a:r>
            <a:r>
              <a:rPr lang="en-US" altLang="zh-TW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2022 </a:t>
            </a:r>
            <a:r>
              <a:rPr lang="zh-TW" altLang="en-US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年提出，主要目的是評估模型在「語意理解」與「視覺細節」上的異常辨識能力。</a:t>
            </a:r>
          </a:p>
        </p:txBody>
      </p:sp>
    </p:spTree>
    <p:extLst>
      <p:ext uri="{BB962C8B-B14F-4D97-AF65-F5344CB8AC3E}">
        <p14:creationId xmlns:p14="http://schemas.microsoft.com/office/powerpoint/2010/main" val="159739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64CD7FE-A713-4F49-85A1-1288513C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9BAAD23-0119-402F-8301-E5F5CD03F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0"/>
            <a:ext cx="2790967" cy="9007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AE3C22F-EDA2-4D06-924A-8184ADCD1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727743" y="0"/>
            <a:ext cx="3464257" cy="160361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B92B40A-D71A-4D53-A8B2-41176E222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49000" y="0"/>
            <a:ext cx="1143000" cy="44014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45D1022-1095-4170-84E8-BBA5C08F1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2065" y="4942445"/>
            <a:ext cx="2533303" cy="191555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3A89759-1F78-4414-80AF-0441C3F13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6114197"/>
            <a:ext cx="8441268" cy="7438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 descr="一張含有 文字, 螢幕擷取畫面, 文件, 設計 的圖片&#10;&#10;AI 產生的內容可能不正確。">
            <a:extLst>
              <a:ext uri="{FF2B5EF4-FFF2-40B4-BE49-F238E27FC236}">
                <a16:creationId xmlns:a16="http://schemas.microsoft.com/office/drawing/2014/main" id="{31122455-0305-E35B-5D7F-F5BEA756A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221" y="203434"/>
            <a:ext cx="2177256" cy="6451131"/>
          </a:xfrm>
          <a:prstGeom prst="rect">
            <a:avLst/>
          </a:prstGeom>
        </p:spPr>
      </p:pic>
      <p:pic>
        <p:nvPicPr>
          <p:cNvPr id="9" name="圖片 8" descr="一張含有 文字, 螢幕擷取畫面, 功能表, 文件 的圖片&#10;&#10;AI 產生的內容可能不正確。">
            <a:extLst>
              <a:ext uri="{FF2B5EF4-FFF2-40B4-BE49-F238E27FC236}">
                <a16:creationId xmlns:a16="http://schemas.microsoft.com/office/drawing/2014/main" id="{B9364832-A1E8-7ABD-5766-FD03CC294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6178" y="154914"/>
            <a:ext cx="2422822" cy="6548172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48EF5862-B463-16C5-C170-6D782F699C20}"/>
              </a:ext>
            </a:extLst>
          </p:cNvPr>
          <p:cNvSpPr txBox="1"/>
          <p:nvPr/>
        </p:nvSpPr>
        <p:spPr>
          <a:xfrm>
            <a:off x="312620" y="3083064"/>
            <a:ext cx="550403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 err="1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WinCLIP</a:t>
            </a:r>
            <a:r>
              <a:rPr lang="en-US" altLang="zh-TW" sz="4000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lang="zh-TW" altLang="en-US" sz="4000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和 </a:t>
            </a:r>
            <a:r>
              <a:rPr lang="en-US" altLang="zh-TW" sz="4000" b="1" dirty="0" err="1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InCTRL</a:t>
            </a:r>
            <a:r>
              <a:rPr lang="en-US" altLang="zh-TW" sz="4000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lang="zh-TW" altLang="en-US" sz="4000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在 </a:t>
            </a:r>
            <a:r>
              <a:rPr lang="en-US" altLang="zh-TW" sz="4000" b="1" dirty="0" err="1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VisA</a:t>
            </a:r>
            <a:r>
              <a:rPr lang="en-US" altLang="zh-TW" sz="4000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lang="zh-TW" altLang="en-US" sz="4000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資料集上不同類別的表現比較</a:t>
            </a:r>
          </a:p>
        </p:txBody>
      </p:sp>
    </p:spTree>
    <p:extLst>
      <p:ext uri="{BB962C8B-B14F-4D97-AF65-F5344CB8AC3E}">
        <p14:creationId xmlns:p14="http://schemas.microsoft.com/office/powerpoint/2010/main" val="139160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1775E6C-9FE7-4AE4-ABE7-2568D95DE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3">
            <a:extLst>
              <a:ext uri="{FF2B5EF4-FFF2-40B4-BE49-F238E27FC236}">
                <a16:creationId xmlns:a16="http://schemas.microsoft.com/office/drawing/2014/main" id="{8CECB99A-E2AB-482F-A307-487955310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650"/>
            <a:ext cx="5676966" cy="6869953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0885" h="6869951">
                <a:moveTo>
                  <a:pt x="1754909" y="0"/>
                </a:moveTo>
                <a:lnTo>
                  <a:pt x="6430885" y="11953"/>
                </a:lnTo>
                <a:lnTo>
                  <a:pt x="6430885" y="6869951"/>
                </a:lnTo>
                <a:lnTo>
                  <a:pt x="0" y="6869951"/>
                </a:lnTo>
                <a:lnTo>
                  <a:pt x="1754909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1F2E368-4949-6C90-1B3D-8BD2B4655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800849"/>
            <a:ext cx="4065767" cy="3510553"/>
          </a:xfrm>
        </p:spPr>
        <p:txBody>
          <a:bodyPr anchor="t">
            <a:normAutofit/>
          </a:bodyPr>
          <a:lstStyle/>
          <a:p>
            <a:r>
              <a:rPr kumimoji="1" lang="zh-TW" altLang="en-US" u="sng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3A2D97-C4A2-8C73-BEA8-3ECBBFF02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5753" y="533400"/>
            <a:ext cx="5458046" cy="5791200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目錄研究動機與背景</a:t>
            </a:r>
            <a:endParaRPr lang="en-US" altLang="zh-TW" b="1" dirty="0"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b="1" dirty="0" err="1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WinCLIP</a:t>
            </a:r>
            <a:r>
              <a:rPr lang="en-US" altLang="zh-TW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lang="zh-TW" altLang="en-US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論文介紹</a:t>
            </a:r>
            <a:endParaRPr lang="en-US" altLang="zh-TW" b="1" dirty="0"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b="1" dirty="0" err="1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InCTRL</a:t>
            </a:r>
            <a:r>
              <a:rPr lang="en-US" altLang="zh-TW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lang="zh-TW" altLang="en-US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論文介紹</a:t>
            </a:r>
            <a:endParaRPr lang="en-US" altLang="zh-TW" b="1" dirty="0"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方法比較與對照</a:t>
            </a:r>
            <a:endParaRPr lang="en-US" altLang="zh-TW" b="1" dirty="0"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b="1" dirty="0" err="1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InCTRL</a:t>
            </a:r>
            <a:r>
              <a:rPr lang="en-US" altLang="zh-TW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vs </a:t>
            </a:r>
            <a:r>
              <a:rPr lang="en-US" altLang="zh-TW" b="1" dirty="0" err="1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WinCLIP</a:t>
            </a:r>
            <a:r>
              <a:rPr lang="en-US" altLang="zh-TW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lang="zh-TW" altLang="en-US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實驗彙整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優勢與限制分析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實作經驗與挑戰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結論與未來發展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附錄與參考資料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8A66062-E0FE-4EE7-9840-EC05B87AC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1" y="4541520"/>
            <a:ext cx="5895754" cy="23105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3B4C179-2540-4304-9C9C-2AAAA53EF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" y="2988236"/>
            <a:ext cx="2418079" cy="388769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611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78D151-52A1-46B3-8374-570DA802E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23">
            <a:extLst>
              <a:ext uri="{FF2B5EF4-FFF2-40B4-BE49-F238E27FC236}">
                <a16:creationId xmlns:a16="http://schemas.microsoft.com/office/drawing/2014/main" id="{6C745475-F6E1-4944-B2F1-A82F3444F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7323273" y="-18942"/>
            <a:ext cx="4868727" cy="6895884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  <a:gd name="connsiteX0" fmla="*/ 2023235 w 6699211"/>
              <a:gd name="connsiteY0" fmla="*/ 0 h 6869951"/>
              <a:gd name="connsiteX1" fmla="*/ 6699211 w 6699211"/>
              <a:gd name="connsiteY1" fmla="*/ 11953 h 6869951"/>
              <a:gd name="connsiteX2" fmla="*/ 6699211 w 6699211"/>
              <a:gd name="connsiteY2" fmla="*/ 6869951 h 6869951"/>
              <a:gd name="connsiteX3" fmla="*/ 0 w 6699211"/>
              <a:gd name="connsiteY3" fmla="*/ 6856303 h 6869951"/>
              <a:gd name="connsiteX4" fmla="*/ 2023235 w 6699211"/>
              <a:gd name="connsiteY4" fmla="*/ 0 h 6869951"/>
              <a:gd name="connsiteX0" fmla="*/ 2702995 w 6699211"/>
              <a:gd name="connsiteY0" fmla="*/ 42638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42638 h 6857998"/>
              <a:gd name="connsiteX0" fmla="*/ 2323794 w 6699211"/>
              <a:gd name="connsiteY0" fmla="*/ 54619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323794 w 6699211"/>
              <a:gd name="connsiteY4" fmla="*/ 54619 h 6857998"/>
              <a:gd name="connsiteX0" fmla="*/ 2323794 w 6699211"/>
              <a:gd name="connsiteY0" fmla="*/ 18674 h 6822053"/>
              <a:gd name="connsiteX1" fmla="*/ 6699211 w 6699211"/>
              <a:gd name="connsiteY1" fmla="*/ 0 h 6822053"/>
              <a:gd name="connsiteX2" fmla="*/ 6699211 w 6699211"/>
              <a:gd name="connsiteY2" fmla="*/ 6822053 h 6822053"/>
              <a:gd name="connsiteX3" fmla="*/ 0 w 6699211"/>
              <a:gd name="connsiteY3" fmla="*/ 6808405 h 6822053"/>
              <a:gd name="connsiteX4" fmla="*/ 2323794 w 6699211"/>
              <a:gd name="connsiteY4" fmla="*/ 18674 h 6822053"/>
              <a:gd name="connsiteX0" fmla="*/ 3105369 w 7480786"/>
              <a:gd name="connsiteY0" fmla="*/ 18674 h 6822053"/>
              <a:gd name="connsiteX1" fmla="*/ 7480786 w 7480786"/>
              <a:gd name="connsiteY1" fmla="*/ 0 h 6822053"/>
              <a:gd name="connsiteX2" fmla="*/ 7480786 w 7480786"/>
              <a:gd name="connsiteY2" fmla="*/ 6822053 h 6822053"/>
              <a:gd name="connsiteX3" fmla="*/ 0 w 7480786"/>
              <a:gd name="connsiteY3" fmla="*/ 6820387 h 6822053"/>
              <a:gd name="connsiteX4" fmla="*/ 3105369 w 7480786"/>
              <a:gd name="connsiteY4" fmla="*/ 18674 h 6822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80786" h="6822053">
                <a:moveTo>
                  <a:pt x="3105369" y="18674"/>
                </a:moveTo>
                <a:lnTo>
                  <a:pt x="7480786" y="0"/>
                </a:lnTo>
                <a:lnTo>
                  <a:pt x="7480786" y="6822053"/>
                </a:lnTo>
                <a:lnTo>
                  <a:pt x="0" y="6820387"/>
                </a:lnTo>
                <a:lnTo>
                  <a:pt x="3105369" y="1867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F61726-9292-4844-9EBF-341051AAFD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40256" y="0"/>
            <a:ext cx="4651744" cy="26130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D6ED335E-EF77-5E54-C264-6654E5202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680" y="1519304"/>
            <a:ext cx="7989720" cy="2436864"/>
          </a:xfrm>
          <a:prstGeom prst="rect">
            <a:avLst/>
          </a:prstGeom>
        </p:spPr>
      </p:pic>
      <p:pic>
        <p:nvPicPr>
          <p:cNvPr id="5" name="內容版面配置區 4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6524EEFD-BD99-423A-ED6D-FB6550085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887" y="4255921"/>
            <a:ext cx="9703013" cy="237723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06A0052-1427-5053-F0CF-4901108B5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68" y="133049"/>
            <a:ext cx="11948064" cy="1728251"/>
          </a:xfrm>
        </p:spPr>
        <p:txBody>
          <a:bodyPr>
            <a:normAutofit/>
          </a:bodyPr>
          <a:lstStyle/>
          <a:p>
            <a:r>
              <a:rPr lang="en-US" altLang="zh-TW" b="1" dirty="0" err="1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InCTRL</a:t>
            </a:r>
            <a:r>
              <a:rPr lang="en-US" altLang="zh-TW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lang="zh-TW" altLang="en-US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和 </a:t>
            </a:r>
            <a:r>
              <a:rPr lang="en-US" altLang="zh-TW" b="1" dirty="0" err="1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WinCLIP</a:t>
            </a:r>
            <a:r>
              <a:rPr lang="en-US" altLang="zh-TW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lang="zh-TW" altLang="en-US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在不同 </a:t>
            </a:r>
            <a:r>
              <a:rPr lang="en-US" altLang="zh-TW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k-shot </a:t>
            </a:r>
            <a:r>
              <a:rPr lang="zh-TW" altLang="en-US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平均表現</a:t>
            </a:r>
            <a:endParaRPr kumimoji="1" lang="zh-TW" altLang="en-US" b="1" dirty="0"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071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78D151-52A1-46B3-8374-570DA802E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FA69D4A-A7F2-480C-5C96-AE956AEFA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648586"/>
            <a:ext cx="5197245" cy="1456660"/>
          </a:xfrm>
        </p:spPr>
        <p:txBody>
          <a:bodyPr>
            <a:normAutofit/>
          </a:bodyPr>
          <a:lstStyle/>
          <a:p>
            <a:endParaRPr kumimoji="1" lang="zh-TW" alt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712585-FAD6-C989-2AF4-277CB5879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2124189"/>
            <a:ext cx="5197245" cy="4200411"/>
          </a:xfrm>
        </p:spPr>
        <p:txBody>
          <a:bodyPr anchor="ctr">
            <a:normAutofit/>
          </a:bodyPr>
          <a:lstStyle/>
          <a:p>
            <a:r>
              <a:rPr lang="en-US" dirty="0" err="1"/>
              <a:t>InCTRL</a:t>
            </a:r>
            <a:r>
              <a:rPr lang="en-US" dirty="0"/>
              <a:t> /</a:t>
            </a:r>
            <a:r>
              <a:rPr lang="en-US" dirty="0" err="1"/>
              <a:t>test.py</a:t>
            </a:r>
            <a:r>
              <a:rPr lang="en-US" dirty="0"/>
              <a:t> </a:t>
            </a:r>
          </a:p>
          <a:p>
            <a:r>
              <a:rPr lang="en-US" dirty="0" err="1"/>
              <a:t>WinClip</a:t>
            </a:r>
            <a:r>
              <a:rPr lang="en-US" dirty="0"/>
              <a:t> /</a:t>
            </a:r>
            <a:r>
              <a:rPr lang="en-US" dirty="0" err="1"/>
              <a:t>eval_WinCLIP.py</a:t>
            </a:r>
            <a:r>
              <a:rPr lang="en-US" dirty="0"/>
              <a:t> </a:t>
            </a:r>
          </a:p>
        </p:txBody>
      </p:sp>
      <p:sp>
        <p:nvSpPr>
          <p:cNvPr id="18" name="Rectangle 23">
            <a:extLst>
              <a:ext uri="{FF2B5EF4-FFF2-40B4-BE49-F238E27FC236}">
                <a16:creationId xmlns:a16="http://schemas.microsoft.com/office/drawing/2014/main" id="{6C745475-F6E1-4944-B2F1-A82F3444F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7323273" y="-18942"/>
            <a:ext cx="4868727" cy="6895884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  <a:gd name="connsiteX0" fmla="*/ 2023235 w 6699211"/>
              <a:gd name="connsiteY0" fmla="*/ 0 h 6869951"/>
              <a:gd name="connsiteX1" fmla="*/ 6699211 w 6699211"/>
              <a:gd name="connsiteY1" fmla="*/ 11953 h 6869951"/>
              <a:gd name="connsiteX2" fmla="*/ 6699211 w 6699211"/>
              <a:gd name="connsiteY2" fmla="*/ 6869951 h 6869951"/>
              <a:gd name="connsiteX3" fmla="*/ 0 w 6699211"/>
              <a:gd name="connsiteY3" fmla="*/ 6856303 h 6869951"/>
              <a:gd name="connsiteX4" fmla="*/ 2023235 w 6699211"/>
              <a:gd name="connsiteY4" fmla="*/ 0 h 6869951"/>
              <a:gd name="connsiteX0" fmla="*/ 2702995 w 6699211"/>
              <a:gd name="connsiteY0" fmla="*/ 42638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42638 h 6857998"/>
              <a:gd name="connsiteX0" fmla="*/ 2323794 w 6699211"/>
              <a:gd name="connsiteY0" fmla="*/ 54619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323794 w 6699211"/>
              <a:gd name="connsiteY4" fmla="*/ 54619 h 6857998"/>
              <a:gd name="connsiteX0" fmla="*/ 2323794 w 6699211"/>
              <a:gd name="connsiteY0" fmla="*/ 18674 h 6822053"/>
              <a:gd name="connsiteX1" fmla="*/ 6699211 w 6699211"/>
              <a:gd name="connsiteY1" fmla="*/ 0 h 6822053"/>
              <a:gd name="connsiteX2" fmla="*/ 6699211 w 6699211"/>
              <a:gd name="connsiteY2" fmla="*/ 6822053 h 6822053"/>
              <a:gd name="connsiteX3" fmla="*/ 0 w 6699211"/>
              <a:gd name="connsiteY3" fmla="*/ 6808405 h 6822053"/>
              <a:gd name="connsiteX4" fmla="*/ 2323794 w 6699211"/>
              <a:gd name="connsiteY4" fmla="*/ 18674 h 6822053"/>
              <a:gd name="connsiteX0" fmla="*/ 3105369 w 7480786"/>
              <a:gd name="connsiteY0" fmla="*/ 18674 h 6822053"/>
              <a:gd name="connsiteX1" fmla="*/ 7480786 w 7480786"/>
              <a:gd name="connsiteY1" fmla="*/ 0 h 6822053"/>
              <a:gd name="connsiteX2" fmla="*/ 7480786 w 7480786"/>
              <a:gd name="connsiteY2" fmla="*/ 6822053 h 6822053"/>
              <a:gd name="connsiteX3" fmla="*/ 0 w 7480786"/>
              <a:gd name="connsiteY3" fmla="*/ 6820387 h 6822053"/>
              <a:gd name="connsiteX4" fmla="*/ 3105369 w 7480786"/>
              <a:gd name="connsiteY4" fmla="*/ 18674 h 6822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80786" h="6822053">
                <a:moveTo>
                  <a:pt x="3105369" y="18674"/>
                </a:moveTo>
                <a:lnTo>
                  <a:pt x="7480786" y="0"/>
                </a:lnTo>
                <a:lnTo>
                  <a:pt x="7480786" y="6822053"/>
                </a:lnTo>
                <a:lnTo>
                  <a:pt x="0" y="6820387"/>
                </a:lnTo>
                <a:lnTo>
                  <a:pt x="3105369" y="1867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2F61726-9292-4844-9EBF-341051AAFD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40256" y="0"/>
            <a:ext cx="4651744" cy="26130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437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2B78D151-52A1-46B3-8374-570DA802E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D73BD45-87D9-44BD-8E6F-A575FFD9C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78066"/>
            <a:ext cx="2404085" cy="600761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02C290C-EA87-457A-9927-0235DDA35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810940" y="878066"/>
            <a:ext cx="3381060" cy="597993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178E38C-83CD-4BC6-893D-662EF9BFA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67302" y="-27684"/>
            <a:ext cx="5724698" cy="164411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FE1DA24-2C17-4792-A325-49BAC436B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3978548"/>
            <a:ext cx="12192000" cy="1899736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 descr="一張含有 圓形, 室內, 光線 的圖片&#10;&#10;AI 產生的內容可能不正確。">
            <a:extLst>
              <a:ext uri="{FF2B5EF4-FFF2-40B4-BE49-F238E27FC236}">
                <a16:creationId xmlns:a16="http://schemas.microsoft.com/office/drawing/2014/main" id="{C3A30376-EB9F-2740-4D43-4F00790FA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61" y="1827569"/>
            <a:ext cx="2750219" cy="2750219"/>
          </a:xfrm>
          <a:prstGeom prst="rect">
            <a:avLst/>
          </a:prstGeom>
        </p:spPr>
      </p:pic>
      <p:pic>
        <p:nvPicPr>
          <p:cNvPr id="5" name="內容版面配置區 4" descr="一張含有 鮮豔, 圓形, 藍色, 電子藍 的圖片&#10;&#10;AI 產生的內容可能不正確。">
            <a:extLst>
              <a:ext uri="{FF2B5EF4-FFF2-40B4-BE49-F238E27FC236}">
                <a16:creationId xmlns:a16="http://schemas.microsoft.com/office/drawing/2014/main" id="{E9154CE9-8AFB-F21C-762C-BB79B73DE5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88517" y="1833150"/>
            <a:ext cx="2739055" cy="2739055"/>
          </a:xfrm>
          <a:prstGeom prst="rect">
            <a:avLst/>
          </a:prstGeom>
        </p:spPr>
      </p:pic>
      <p:pic>
        <p:nvPicPr>
          <p:cNvPr id="9" name="圖片 8" descr="一張含有 圓形, 室內 的圖片&#10;&#10;AI 產生的內容可能不正確。">
            <a:extLst>
              <a:ext uri="{FF2B5EF4-FFF2-40B4-BE49-F238E27FC236}">
                <a16:creationId xmlns:a16="http://schemas.microsoft.com/office/drawing/2014/main" id="{407CE348-DBA3-F501-E6F2-8688131DD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0609" y="1827567"/>
            <a:ext cx="2750219" cy="275021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18FFDB54-B492-94FA-C124-A3D7708ACC99}"/>
              </a:ext>
            </a:extLst>
          </p:cNvPr>
          <p:cNvSpPr txBox="1"/>
          <p:nvPr/>
        </p:nvSpPr>
        <p:spPr>
          <a:xfrm>
            <a:off x="701566" y="1238185"/>
            <a:ext cx="6134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candle-bad-02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標題 11">
            <a:extLst>
              <a:ext uri="{FF2B5EF4-FFF2-40B4-BE49-F238E27FC236}">
                <a16:creationId xmlns:a16="http://schemas.microsoft.com/office/drawing/2014/main" id="{D0C6E077-6F35-24AC-6608-F8A974E1A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566" y="211134"/>
            <a:ext cx="10079988" cy="995659"/>
          </a:xfrm>
        </p:spPr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WInclip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182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圖片 38" descr="一張含有 圓形, 光線, 室內 的圖片&#10;&#10;AI 產生的內容可能不正確。">
            <a:extLst>
              <a:ext uri="{FF2B5EF4-FFF2-40B4-BE49-F238E27FC236}">
                <a16:creationId xmlns:a16="http://schemas.microsoft.com/office/drawing/2014/main" id="{772633D2-5AAE-9132-E02F-1EC1E2A9D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圖片 36" descr="一張含有 鮮豔, 藍色, 圓球, 圓形 的圖片&#10;&#10;AI 產生的內容可能不正確。">
            <a:extLst>
              <a:ext uri="{FF2B5EF4-FFF2-40B4-BE49-F238E27FC236}">
                <a16:creationId xmlns:a16="http://schemas.microsoft.com/office/drawing/2014/main" id="{421D2165-2A92-31A7-E3BB-4E63B4CF1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圖片 40" descr="一張含有 圓形, 光線, 室內 的圖片&#10;&#10;AI 產生的內容可能不正確。">
            <a:extLst>
              <a:ext uri="{FF2B5EF4-FFF2-40B4-BE49-F238E27FC236}">
                <a16:creationId xmlns:a16="http://schemas.microsoft.com/office/drawing/2014/main" id="{8619E206-873A-B6FD-7AB9-CF9F8F507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70972068-DAC7-2CC3-BEC4-495C7CEEBF5A}"/>
              </a:ext>
            </a:extLst>
          </p:cNvPr>
          <p:cNvSpPr txBox="1"/>
          <p:nvPr/>
        </p:nvSpPr>
        <p:spPr>
          <a:xfrm>
            <a:off x="484632" y="1112221"/>
            <a:ext cx="6134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candle-bad-028</a:t>
            </a:r>
          </a:p>
        </p:txBody>
      </p:sp>
      <p:sp>
        <p:nvSpPr>
          <p:cNvPr id="53" name="標題 11">
            <a:extLst>
              <a:ext uri="{FF2B5EF4-FFF2-40B4-BE49-F238E27FC236}">
                <a16:creationId xmlns:a16="http://schemas.microsoft.com/office/drawing/2014/main" id="{EBBD1C07-42EB-71C5-ED38-C941D3905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347394"/>
            <a:ext cx="10079988" cy="995659"/>
          </a:xfrm>
        </p:spPr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WInclip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572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9D89144-0D4E-4313-987E-2320ACC7C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8DE2650-F552-4B6E-A78A-2ACB25BFB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92760"/>
            <a:ext cx="2404085" cy="639292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900AFAE-1141-4CA1-814A-5702761CA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810940" y="878066"/>
            <a:ext cx="3381060" cy="597993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EF9E469-AF01-4131-85CE-C98E75425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7640" y="0"/>
            <a:ext cx="6944360" cy="12446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D224C758-D695-05C6-8B22-314E8C50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039" y="1208403"/>
            <a:ext cx="8949497" cy="8485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zh-TW" sz="5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InCTRL</a:t>
            </a:r>
            <a:endParaRPr kumimoji="1" lang="en-US" altLang="zh-TW" sz="5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69CBC9D-C603-4046-B5C0-4BE084F4C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0"/>
            <a:ext cx="2700338" cy="16764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492B1FE-4F3A-4EF3-B38B-90213B832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3978548"/>
            <a:ext cx="12192000" cy="1899736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 descr="一張含有 鮮豔, 螢幕擷取畫面, 圓形, 藍色 的圖片&#10;&#10;AI 產生的內容可能不正確。">
            <a:extLst>
              <a:ext uri="{FF2B5EF4-FFF2-40B4-BE49-F238E27FC236}">
                <a16:creationId xmlns:a16="http://schemas.microsoft.com/office/drawing/2014/main" id="{A62138F7-41D6-E4FB-AF2D-4542C2A61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729038"/>
            <a:ext cx="2564350" cy="2564350"/>
          </a:xfrm>
          <a:prstGeom prst="rect">
            <a:avLst/>
          </a:prstGeom>
        </p:spPr>
      </p:pic>
      <p:pic>
        <p:nvPicPr>
          <p:cNvPr id="5" name="內容版面配置區 4" descr="一張含有 鮮豔, 螢幕擷取畫面, 圓球, 藍色 的圖片&#10;&#10;AI 產生的內容可能不正確。">
            <a:extLst>
              <a:ext uri="{FF2B5EF4-FFF2-40B4-BE49-F238E27FC236}">
                <a16:creationId xmlns:a16="http://schemas.microsoft.com/office/drawing/2014/main" id="{B9542B34-510A-68BB-A95E-13781FEA9D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32303" y="3785235"/>
            <a:ext cx="2564350" cy="2564350"/>
          </a:xfrm>
          <a:prstGeom prst="rect">
            <a:avLst/>
          </a:prstGeom>
        </p:spPr>
      </p:pic>
      <p:pic>
        <p:nvPicPr>
          <p:cNvPr id="7" name="圖片 6" descr="一張含有 琥珀, 燈光, 熱度, 檯燈 的圖片&#10;&#10;AI 產生的內容可能不正確。">
            <a:extLst>
              <a:ext uri="{FF2B5EF4-FFF2-40B4-BE49-F238E27FC236}">
                <a16:creationId xmlns:a16="http://schemas.microsoft.com/office/drawing/2014/main" id="{C9EDED7A-A5E8-0E84-144D-31AC27B7C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0207" y="3868033"/>
            <a:ext cx="2515383" cy="2515383"/>
          </a:xfrm>
          <a:prstGeom prst="rect">
            <a:avLst/>
          </a:prstGeom>
        </p:spPr>
      </p:pic>
      <p:pic>
        <p:nvPicPr>
          <p:cNvPr id="11" name="圖片 10" descr="一張含有 琥珀, 燈光, 光線, 檯燈 的圖片&#10;&#10;AI 產生的內容可能不正確。">
            <a:extLst>
              <a:ext uri="{FF2B5EF4-FFF2-40B4-BE49-F238E27FC236}">
                <a16:creationId xmlns:a16="http://schemas.microsoft.com/office/drawing/2014/main" id="{AA6FF9D6-A024-9751-4666-0D600DAA12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961" y="3818382"/>
            <a:ext cx="2505308" cy="250530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E29D0C0E-CF88-27A5-C1CD-7C61355A8EEA}"/>
              </a:ext>
            </a:extLst>
          </p:cNvPr>
          <p:cNvSpPr txBox="1"/>
          <p:nvPr/>
        </p:nvSpPr>
        <p:spPr>
          <a:xfrm>
            <a:off x="6355697" y="3408084"/>
            <a:ext cx="2777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/>
              <a:t>candle_170_00_gt.jpg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47A1DC9-A00D-D463-DFAB-5D6905528C7D}"/>
              </a:ext>
            </a:extLst>
          </p:cNvPr>
          <p:cNvSpPr txBox="1"/>
          <p:nvPr/>
        </p:nvSpPr>
        <p:spPr>
          <a:xfrm>
            <a:off x="8959623" y="3390657"/>
            <a:ext cx="3053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candle_170_00_anomaly_ori.jpg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4C18A4B-2E3D-7E28-594C-3A4B09A6DA7E}"/>
              </a:ext>
            </a:extLst>
          </p:cNvPr>
          <p:cNvSpPr txBox="1"/>
          <p:nvPr/>
        </p:nvSpPr>
        <p:spPr>
          <a:xfrm>
            <a:off x="835156" y="3401616"/>
            <a:ext cx="2262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candle_168_00_gt.jpg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79E8572E-8CE1-761C-82C1-64FBD6E41E03}"/>
              </a:ext>
            </a:extLst>
          </p:cNvPr>
          <p:cNvSpPr txBox="1"/>
          <p:nvPr/>
        </p:nvSpPr>
        <p:spPr>
          <a:xfrm>
            <a:off x="3185320" y="3358754"/>
            <a:ext cx="29298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candle_168_00_anomaly_ori.jpg</a:t>
            </a:r>
          </a:p>
        </p:txBody>
      </p:sp>
    </p:spTree>
    <p:extLst>
      <p:ext uri="{BB962C8B-B14F-4D97-AF65-F5344CB8AC3E}">
        <p14:creationId xmlns:p14="http://schemas.microsoft.com/office/powerpoint/2010/main" val="2774090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F430E9F-3B61-4A75-9A34-1EF839CC7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A93CC3-99AA-471D-9142-5BD2235D6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3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D5A1EFF-2E6F-4210-A283-AF9BE5B07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C9A7BB-4074-4704-B5B6-B526355DFE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78117" y="0"/>
            <a:ext cx="340591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5622E3-2C65-496F-9C3F-CBEE21924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1299548"/>
            <a:ext cx="1769035" cy="69557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ED111D-3746-4B9C-AEE8-7AB834670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1150" y="1171094"/>
            <a:ext cx="4860850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5AE1D3C-1EF9-4A89-B613-EE7B78910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968704" y="0"/>
            <a:ext cx="2147217" cy="199511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6588FA64-B8E1-CF35-AFC7-846C98381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53" y="497395"/>
            <a:ext cx="10064376" cy="1229756"/>
          </a:xfrm>
        </p:spPr>
        <p:txBody>
          <a:bodyPr>
            <a:normAutofit/>
          </a:bodyPr>
          <a:lstStyle/>
          <a:p>
            <a:r>
              <a:rPr lang="zh-TW" altLang="en-US" b="1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優勢與限制分析</a:t>
            </a:r>
            <a:endParaRPr kumimoji="1" lang="zh-TW" altLang="en-US" b="1" dirty="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E80A3F-530A-4181-887F-9AAF6DCBF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94353" y="-14436"/>
            <a:ext cx="239059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AD35AA55-5BDB-B40A-97D6-562BCADEAD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8494156"/>
              </p:ext>
            </p:extLst>
          </p:nvPr>
        </p:nvGraphicFramePr>
        <p:xfrm>
          <a:off x="818708" y="2945283"/>
          <a:ext cx="10712304" cy="3154146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2497746">
                  <a:extLst>
                    <a:ext uri="{9D8B030D-6E8A-4147-A177-3AD203B41FA5}">
                      <a16:colId xmlns:a16="http://schemas.microsoft.com/office/drawing/2014/main" val="1727100198"/>
                    </a:ext>
                  </a:extLst>
                </a:gridCol>
                <a:gridCol w="4092374">
                  <a:extLst>
                    <a:ext uri="{9D8B030D-6E8A-4147-A177-3AD203B41FA5}">
                      <a16:colId xmlns:a16="http://schemas.microsoft.com/office/drawing/2014/main" val="83074042"/>
                    </a:ext>
                  </a:extLst>
                </a:gridCol>
                <a:gridCol w="4122184">
                  <a:extLst>
                    <a:ext uri="{9D8B030D-6E8A-4147-A177-3AD203B41FA5}">
                      <a16:colId xmlns:a16="http://schemas.microsoft.com/office/drawing/2014/main" val="2819166179"/>
                    </a:ext>
                  </a:extLst>
                </a:gridCol>
              </a:tblGrid>
              <a:tr h="385778">
                <a:tc>
                  <a:txBody>
                    <a:bodyPr/>
                    <a:lstStyle/>
                    <a:p>
                      <a:r>
                        <a:rPr lang="zh-TW" altLang="en-US" sz="1700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面向</a:t>
                      </a:r>
                    </a:p>
                  </a:txBody>
                  <a:tcPr marL="87677" marR="87677" marT="43838" marB="43838" anchor="ctr"/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WinCLIP</a:t>
                      </a:r>
                    </a:p>
                  </a:txBody>
                  <a:tcPr marL="87677" marR="87677" marT="43838" marB="43838" anchor="ctr"/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InCTRL</a:t>
                      </a:r>
                    </a:p>
                  </a:txBody>
                  <a:tcPr marL="87677" marR="87677" marT="43838" marB="43838" anchor="ctr"/>
                </a:tc>
                <a:extLst>
                  <a:ext uri="{0D108BD9-81ED-4DB2-BD59-A6C34878D82A}">
                    <a16:rowId xmlns:a16="http://schemas.microsoft.com/office/drawing/2014/main" val="3757492197"/>
                  </a:ext>
                </a:extLst>
              </a:tr>
              <a:tr h="648808">
                <a:tc>
                  <a:txBody>
                    <a:bodyPr/>
                    <a:lstStyle/>
                    <a:p>
                      <a:r>
                        <a:rPr lang="zh-TW" altLang="en-US" sz="1700" b="1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優勢</a:t>
                      </a:r>
                      <a:endParaRPr lang="zh-TW" altLang="en-US" sz="1700">
                        <a:latin typeface="DFKai-SB" panose="03000509000000000000" pitchFamily="49" charset="-120"/>
                        <a:ea typeface="DFKai-SB" panose="03000509000000000000" pitchFamily="49" charset="-120"/>
                        <a:cs typeface="DFKai-SB" panose="03000509000000000000" pitchFamily="49" charset="-120"/>
                      </a:endParaRPr>
                    </a:p>
                  </a:txBody>
                  <a:tcPr marL="87677" marR="87677" marT="43838" marB="43838" anchor="ctr"/>
                </a:tc>
                <a:tc>
                  <a:txBody>
                    <a:bodyPr/>
                    <a:lstStyle/>
                    <a:p>
                      <a:r>
                        <a:rPr lang="en-US" altLang="zh-TW" sz="1700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- </a:t>
                      </a:r>
                      <a:r>
                        <a:rPr lang="zh-TW" altLang="en-US" sz="1700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語意對齊能力強，支援多樣提示詞</a:t>
                      </a:r>
                      <a:r>
                        <a:rPr lang="en-US" altLang="zh-TW" sz="1700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- </a:t>
                      </a:r>
                      <a:r>
                        <a:rPr lang="zh-TW" altLang="en-US" sz="1700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可 </a:t>
                      </a:r>
                      <a:r>
                        <a:rPr lang="en-US" sz="1700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pixel-level </a:t>
                      </a:r>
                      <a:r>
                        <a:rPr lang="zh-TW" altLang="en-US" sz="1700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異常可視化</a:t>
                      </a:r>
                      <a:r>
                        <a:rPr lang="en-US" altLang="zh-TW" sz="1700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- 0-</a:t>
                      </a:r>
                      <a:r>
                        <a:rPr lang="en-US" sz="1700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shot </a:t>
                      </a:r>
                      <a:r>
                        <a:rPr lang="zh-TW" altLang="en-US" sz="1700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成效佳</a:t>
                      </a:r>
                    </a:p>
                  </a:txBody>
                  <a:tcPr marL="87677" marR="87677" marT="43838" marB="43838" anchor="ctr"/>
                </a:tc>
                <a:tc>
                  <a:txBody>
                    <a:bodyPr/>
                    <a:lstStyle/>
                    <a:p>
                      <a:r>
                        <a:rPr lang="en-US" altLang="zh-TW" sz="1700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- </a:t>
                      </a:r>
                      <a:r>
                        <a:rPr lang="zh-TW" altLang="en-US" sz="1700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不依賴明確語意提示</a:t>
                      </a:r>
                      <a:r>
                        <a:rPr lang="en-US" altLang="zh-TW" sz="1700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- </a:t>
                      </a:r>
                      <a:r>
                        <a:rPr lang="zh-TW" altLang="en-US" sz="1700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可用 </a:t>
                      </a:r>
                      <a:r>
                        <a:rPr lang="en-US" sz="1700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residual </a:t>
                      </a:r>
                      <a:r>
                        <a:rPr lang="zh-TW" altLang="en-US" sz="1700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判斷異常差異</a:t>
                      </a:r>
                      <a:r>
                        <a:rPr lang="en-US" altLang="zh-TW" sz="1700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- </a:t>
                      </a:r>
                      <a:r>
                        <a:rPr lang="zh-TW" altLang="en-US" sz="1700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跨領域泛化效果佳</a:t>
                      </a:r>
                    </a:p>
                  </a:txBody>
                  <a:tcPr marL="87677" marR="87677" marT="43838" marB="43838" anchor="ctr"/>
                </a:tc>
                <a:extLst>
                  <a:ext uri="{0D108BD9-81ED-4DB2-BD59-A6C34878D82A}">
                    <a16:rowId xmlns:a16="http://schemas.microsoft.com/office/drawing/2014/main" val="2520733212"/>
                  </a:ext>
                </a:extLst>
              </a:tr>
              <a:tr h="648808">
                <a:tc>
                  <a:txBody>
                    <a:bodyPr/>
                    <a:lstStyle/>
                    <a:p>
                      <a:r>
                        <a:rPr lang="zh-TW" altLang="en-US" sz="1700" b="1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限制</a:t>
                      </a:r>
                      <a:endParaRPr lang="zh-TW" altLang="en-US" sz="1700">
                        <a:latin typeface="DFKai-SB" panose="03000509000000000000" pitchFamily="49" charset="-120"/>
                        <a:ea typeface="DFKai-SB" panose="03000509000000000000" pitchFamily="49" charset="-120"/>
                        <a:cs typeface="DFKai-SB" panose="03000509000000000000" pitchFamily="49" charset="-120"/>
                      </a:endParaRPr>
                    </a:p>
                  </a:txBody>
                  <a:tcPr marL="87677" marR="87677" marT="43838" marB="43838" anchor="ctr"/>
                </a:tc>
                <a:tc>
                  <a:txBody>
                    <a:bodyPr/>
                    <a:lstStyle/>
                    <a:p>
                      <a:r>
                        <a:rPr lang="en-US" altLang="zh-TW" sz="1700" dirty="0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- </a:t>
                      </a:r>
                      <a:r>
                        <a:rPr lang="zh-TW" altLang="en-US" sz="1700" dirty="0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提示詞設計需人工調整</a:t>
                      </a:r>
                      <a:r>
                        <a:rPr lang="en-US" altLang="zh-TW" sz="1700" dirty="0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- </a:t>
                      </a:r>
                      <a:r>
                        <a:rPr lang="zh-TW" altLang="en-US" sz="1700" dirty="0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在語意模糊或抽象情境效果有限</a:t>
                      </a:r>
                    </a:p>
                  </a:txBody>
                  <a:tcPr marL="87677" marR="87677" marT="43838" marB="43838" anchor="ctr"/>
                </a:tc>
                <a:tc>
                  <a:txBody>
                    <a:bodyPr/>
                    <a:lstStyle/>
                    <a:p>
                      <a:r>
                        <a:rPr lang="en-US" altLang="zh-TW" sz="1700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- </a:t>
                      </a:r>
                      <a:r>
                        <a:rPr lang="zh-TW" altLang="en-US" sz="1700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架構較複雜（需殘差學習）</a:t>
                      </a:r>
                      <a:r>
                        <a:rPr lang="en-US" altLang="zh-TW" sz="1700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- </a:t>
                      </a:r>
                      <a:r>
                        <a:rPr lang="en-US" sz="1700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few-shot prompt </a:t>
                      </a:r>
                      <a:r>
                        <a:rPr lang="zh-TW" altLang="en-US" sz="1700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資料設計需規劃</a:t>
                      </a:r>
                    </a:p>
                  </a:txBody>
                  <a:tcPr marL="87677" marR="87677" marT="43838" marB="43838" anchor="ctr"/>
                </a:tc>
                <a:extLst>
                  <a:ext uri="{0D108BD9-81ED-4DB2-BD59-A6C34878D82A}">
                    <a16:rowId xmlns:a16="http://schemas.microsoft.com/office/drawing/2014/main" val="3479786899"/>
                  </a:ext>
                </a:extLst>
              </a:tr>
              <a:tr h="385778">
                <a:tc>
                  <a:txBody>
                    <a:bodyPr/>
                    <a:lstStyle/>
                    <a:p>
                      <a:r>
                        <a:rPr lang="zh-TW" altLang="en-US" sz="1700" b="1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訓練需求</a:t>
                      </a:r>
                      <a:endParaRPr lang="zh-TW" altLang="en-US" sz="1700">
                        <a:latin typeface="DFKai-SB" panose="03000509000000000000" pitchFamily="49" charset="-120"/>
                        <a:ea typeface="DFKai-SB" panose="03000509000000000000" pitchFamily="49" charset="-120"/>
                        <a:cs typeface="DFKai-SB" panose="03000509000000000000" pitchFamily="49" charset="-120"/>
                      </a:endParaRPr>
                    </a:p>
                  </a:txBody>
                  <a:tcPr marL="87677" marR="87677" marT="43838" marB="43838" anchor="ctr"/>
                </a:tc>
                <a:tc>
                  <a:txBody>
                    <a:bodyPr/>
                    <a:lstStyle/>
                    <a:p>
                      <a:r>
                        <a:rPr lang="zh-TW" altLang="en-US" sz="1700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無需 </a:t>
                      </a:r>
                      <a:r>
                        <a:rPr lang="en-US" sz="1700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retraining，</a:t>
                      </a:r>
                      <a:r>
                        <a:rPr lang="zh-TW" altLang="en-US" sz="1700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直接用 </a:t>
                      </a:r>
                      <a:r>
                        <a:rPr lang="en-US" sz="1700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openCLIP </a:t>
                      </a:r>
                      <a:r>
                        <a:rPr lang="zh-TW" altLang="en-US" sz="1700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推理</a:t>
                      </a:r>
                    </a:p>
                  </a:txBody>
                  <a:tcPr marL="87677" marR="87677" marT="43838" marB="43838" anchor="ctr"/>
                </a:tc>
                <a:tc>
                  <a:txBody>
                    <a:bodyPr/>
                    <a:lstStyle/>
                    <a:p>
                      <a:r>
                        <a:rPr lang="zh-TW" altLang="en-US" sz="1700" dirty="0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需訓練 </a:t>
                      </a:r>
                      <a:r>
                        <a:rPr lang="en-US" sz="1700" dirty="0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residual </a:t>
                      </a:r>
                      <a:r>
                        <a:rPr lang="zh-TW" altLang="en-US" sz="1700" dirty="0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學習模組（</a:t>
                      </a:r>
                      <a:r>
                        <a:rPr lang="en-US" sz="1700" dirty="0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adapter）</a:t>
                      </a:r>
                    </a:p>
                  </a:txBody>
                  <a:tcPr marL="87677" marR="87677" marT="43838" marB="43838" anchor="ctr"/>
                </a:tc>
                <a:extLst>
                  <a:ext uri="{0D108BD9-81ED-4DB2-BD59-A6C34878D82A}">
                    <a16:rowId xmlns:a16="http://schemas.microsoft.com/office/drawing/2014/main" val="3432533666"/>
                  </a:ext>
                </a:extLst>
              </a:tr>
              <a:tr h="648808">
                <a:tc>
                  <a:txBody>
                    <a:bodyPr/>
                    <a:lstStyle/>
                    <a:p>
                      <a:r>
                        <a:rPr lang="zh-TW" altLang="en-US" sz="1700" b="1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適用場景</a:t>
                      </a:r>
                      <a:endParaRPr lang="zh-TW" altLang="en-US" sz="1700">
                        <a:latin typeface="DFKai-SB" panose="03000509000000000000" pitchFamily="49" charset="-120"/>
                        <a:ea typeface="DFKai-SB" panose="03000509000000000000" pitchFamily="49" charset="-120"/>
                        <a:cs typeface="DFKai-SB" panose="03000509000000000000" pitchFamily="49" charset="-120"/>
                      </a:endParaRPr>
                    </a:p>
                  </a:txBody>
                  <a:tcPr marL="87677" marR="87677" marT="43838" marB="43838" anchor="ctr"/>
                </a:tc>
                <a:tc>
                  <a:txBody>
                    <a:bodyPr/>
                    <a:lstStyle/>
                    <a:p>
                      <a:r>
                        <a:rPr lang="zh-TW" altLang="en-US" sz="1700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工業場景（如製造瑕疵）語意清楚的 </a:t>
                      </a:r>
                      <a:r>
                        <a:rPr lang="en-US" sz="1700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anomaly </a:t>
                      </a:r>
                      <a:r>
                        <a:rPr lang="zh-TW" altLang="en-US" sz="1700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偵測任務</a:t>
                      </a:r>
                    </a:p>
                  </a:txBody>
                  <a:tcPr marL="87677" marR="87677" marT="43838" marB="43838" anchor="ctr"/>
                </a:tc>
                <a:tc>
                  <a:txBody>
                    <a:bodyPr/>
                    <a:lstStyle/>
                    <a:p>
                      <a:r>
                        <a:rPr lang="zh-TW" altLang="en-US" sz="1700" dirty="0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醫療影像、自然影像等 </a:t>
                      </a:r>
                      <a:r>
                        <a:rPr lang="en-US" sz="1700" dirty="0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open-domain anomaly </a:t>
                      </a:r>
                      <a:r>
                        <a:rPr lang="zh-TW" altLang="en-US" sz="1700" dirty="0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偵測場景</a:t>
                      </a:r>
                    </a:p>
                  </a:txBody>
                  <a:tcPr marL="87677" marR="87677" marT="43838" marB="43838" anchor="ctr"/>
                </a:tc>
                <a:extLst>
                  <a:ext uri="{0D108BD9-81ED-4DB2-BD59-A6C34878D82A}">
                    <a16:rowId xmlns:a16="http://schemas.microsoft.com/office/drawing/2014/main" val="27629878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7862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1FA8F8-D1D1-2B92-9C95-EF6B86E04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0"/>
            <a:ext cx="9906000" cy="947182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實作經驗與挑戰</a:t>
            </a:r>
            <a:endParaRPr kumimoji="1" lang="zh-TW" altLang="en-US" dirty="0"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82626D8E-9CC5-3849-0850-8B0E89B63C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2160179"/>
              </p:ext>
            </p:extLst>
          </p:nvPr>
        </p:nvGraphicFramePr>
        <p:xfrm>
          <a:off x="965200" y="1431925"/>
          <a:ext cx="9906000" cy="2286000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4953000">
                  <a:extLst>
                    <a:ext uri="{9D8B030D-6E8A-4147-A177-3AD203B41FA5}">
                      <a16:colId xmlns:a16="http://schemas.microsoft.com/office/drawing/2014/main" val="1751150824"/>
                    </a:ext>
                  </a:extLst>
                </a:gridCol>
                <a:gridCol w="4953000">
                  <a:extLst>
                    <a:ext uri="{9D8B030D-6E8A-4147-A177-3AD203B41FA5}">
                      <a16:colId xmlns:a16="http://schemas.microsoft.com/office/drawing/2014/main" val="19229709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TW" altLang="en-US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問題項目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我的處理方式或心得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3360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相依套件衝突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將 </a:t>
                      </a:r>
                      <a:r>
                        <a:rPr lang="en-US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numpy </a:t>
                      </a:r>
                      <a:r>
                        <a:rPr lang="zh-TW" altLang="en-US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降至 </a:t>
                      </a:r>
                      <a:r>
                        <a:rPr lang="en-US" altLang="zh-TW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1.26</a:t>
                      </a:r>
                      <a:r>
                        <a:rPr lang="zh-TW" altLang="en-US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，</a:t>
                      </a:r>
                      <a:r>
                        <a:rPr lang="en-US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transformers </a:t>
                      </a:r>
                      <a:r>
                        <a:rPr lang="zh-TW" altLang="en-US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固定為 </a:t>
                      </a:r>
                      <a:r>
                        <a:rPr lang="en-US" altLang="zh-TW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4.41</a:t>
                      </a:r>
                      <a:r>
                        <a:rPr lang="zh-TW" altLang="en-US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，避免與 </a:t>
                      </a:r>
                      <a:r>
                        <a:rPr lang="en-US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torch </a:t>
                      </a:r>
                      <a:r>
                        <a:rPr lang="zh-TW" altLang="en-US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衝突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035298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CLIP </a:t>
                      </a:r>
                      <a:r>
                        <a:rPr lang="zh-TW" altLang="en-US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推理路徑錯誤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逐步 </a:t>
                      </a:r>
                      <a:r>
                        <a:rPr lang="en-US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trace eval_WinCLIP.py </a:t>
                      </a:r>
                      <a:r>
                        <a:rPr lang="zh-TW" altLang="en-US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的模型與輸入設定，補足 </a:t>
                      </a:r>
                      <a:r>
                        <a:rPr lang="en-US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datasets/visa </a:t>
                      </a:r>
                      <a:r>
                        <a:rPr lang="zh-TW" altLang="en-US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的路徑對應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339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VisA</a:t>
                      </a:r>
                      <a:r>
                        <a:rPr lang="en-US" dirty="0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 </a:t>
                      </a:r>
                      <a:r>
                        <a:rPr lang="zh-TW" altLang="en-US" dirty="0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資料切分與格式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自行撰寫 </a:t>
                      </a:r>
                      <a:r>
                        <a:rPr lang="en-US" dirty="0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csv to folder </a:t>
                      </a:r>
                      <a:r>
                        <a:rPr lang="zh-TW" altLang="en-US" dirty="0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轉換腳本，成功建立 </a:t>
                      </a:r>
                      <a:r>
                        <a:rPr lang="en-US" dirty="0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train/test/</a:t>
                      </a:r>
                      <a:r>
                        <a:rPr lang="en-US" dirty="0" err="1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gt</a:t>
                      </a:r>
                      <a:r>
                        <a:rPr lang="en-US" dirty="0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 </a:t>
                      </a:r>
                      <a:r>
                        <a:rPr lang="zh-TW" altLang="en-US" dirty="0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結構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3773728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963AA3C0-DF89-BE7C-45BD-01B444B5F9D2}"/>
              </a:ext>
            </a:extLst>
          </p:cNvPr>
          <p:cNvSpPr txBox="1"/>
          <p:nvPr/>
        </p:nvSpPr>
        <p:spPr>
          <a:xfrm>
            <a:off x="965200" y="947182"/>
            <a:ext cx="6134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WinCLIP</a:t>
            </a:r>
            <a:r>
              <a:rPr lang="en-US" altLang="zh-TW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實作挑戰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B60A957-4D83-ECEE-AA52-69E02E5BB9C9}"/>
              </a:ext>
            </a:extLst>
          </p:cNvPr>
          <p:cNvSpPr txBox="1"/>
          <p:nvPr/>
        </p:nvSpPr>
        <p:spPr>
          <a:xfrm>
            <a:off x="965200" y="3833336"/>
            <a:ext cx="6134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InCTRL</a:t>
            </a:r>
            <a:r>
              <a:rPr lang="en-US" altLang="zh-TW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實作挑戰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54AFA512-A2FC-3414-FAA2-A720ABF3CE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832425"/>
              </p:ext>
            </p:extLst>
          </p:nvPr>
        </p:nvGraphicFramePr>
        <p:xfrm>
          <a:off x="965200" y="4318079"/>
          <a:ext cx="9906000" cy="2286000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4953000">
                  <a:extLst>
                    <a:ext uri="{9D8B030D-6E8A-4147-A177-3AD203B41FA5}">
                      <a16:colId xmlns:a16="http://schemas.microsoft.com/office/drawing/2014/main" val="4179011071"/>
                    </a:ext>
                  </a:extLst>
                </a:gridCol>
                <a:gridCol w="4953000">
                  <a:extLst>
                    <a:ext uri="{9D8B030D-6E8A-4147-A177-3AD203B41FA5}">
                      <a16:colId xmlns:a16="http://schemas.microsoft.com/office/drawing/2014/main" val="20945626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問題項目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我的處理方式或心得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89878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模型訓練需求（需 </a:t>
                      </a:r>
                      <a:r>
                        <a:rPr lang="en-US" dirty="0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residual module）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使用作者提供的 </a:t>
                      </a:r>
                      <a:r>
                        <a:rPr lang="en-US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eval-only </a:t>
                      </a:r>
                      <a:r>
                        <a:rPr lang="zh-TW" altLang="en-US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版本，集中在 </a:t>
                      </a:r>
                      <a:r>
                        <a:rPr lang="en-US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prompt-based </a:t>
                      </a:r>
                      <a:r>
                        <a:rPr lang="zh-TW" altLang="en-US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推理評估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0775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Prompt </a:t>
                      </a:r>
                      <a:r>
                        <a:rPr lang="zh-TW" altLang="en-US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與 </a:t>
                      </a:r>
                      <a:r>
                        <a:rPr lang="en-US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Normal Reference </a:t>
                      </a:r>
                      <a:r>
                        <a:rPr lang="zh-TW" altLang="en-US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設定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仿照原論文將 </a:t>
                      </a:r>
                      <a:r>
                        <a:rPr lang="en-US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normal </a:t>
                      </a:r>
                      <a:r>
                        <a:rPr lang="zh-TW" altLang="en-US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圖像設為 </a:t>
                      </a:r>
                      <a:r>
                        <a:rPr lang="en-US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few-shot </a:t>
                      </a:r>
                      <a:r>
                        <a:rPr lang="zh-TW" altLang="en-US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訓練依據，並整合 </a:t>
                      </a:r>
                      <a:r>
                        <a:rPr lang="en-US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prompt residual </a:t>
                      </a:r>
                      <a:r>
                        <a:rPr lang="zh-TW" altLang="en-US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結構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34327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整體 </a:t>
                      </a:r>
                      <a:r>
                        <a:rPr lang="en-US" dirty="0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pipeline </a:t>
                      </a:r>
                      <a:r>
                        <a:rPr lang="zh-TW" altLang="en-US" dirty="0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理解難度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利用主架構圖分段拆解，逐層 </a:t>
                      </a:r>
                      <a:r>
                        <a:rPr lang="en-US" dirty="0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trace </a:t>
                      </a:r>
                      <a:r>
                        <a:rPr lang="en-US" dirty="0" err="1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residual、prompt、patch</a:t>
                      </a:r>
                      <a:r>
                        <a:rPr lang="en-US" dirty="0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 residual </a:t>
                      </a:r>
                      <a:r>
                        <a:rPr lang="zh-TW" altLang="en-US" dirty="0"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模組功能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39428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7557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82DE63-80ED-64F5-0923-E731EC404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結論與未來發展方向</a:t>
            </a:r>
            <a:endParaRPr kumimoji="1" lang="zh-TW" altLang="en-US" dirty="0"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803308-FCF8-B55E-1957-FF436DA1A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結論</a:t>
            </a:r>
          </a:p>
          <a:p>
            <a:r>
              <a:rPr lang="en-US" altLang="zh-TW" dirty="0" err="1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WinCLIP</a:t>
            </a:r>
            <a:r>
              <a:rPr lang="en-US" altLang="zh-TW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是一種結合 </a:t>
            </a:r>
            <a:r>
              <a:rPr lang="en-US" altLang="zh-TW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CLIP </a:t>
            </a:r>
            <a:r>
              <a:rPr lang="zh-TW" altLang="en-US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語意嵌入與滑窗多尺度特徵的異常偵測方法，適用於語意清楚的場景，能提供良好的分類與可視化效果。</a:t>
            </a:r>
          </a:p>
          <a:p>
            <a:r>
              <a:rPr lang="en-US" altLang="zh-TW" dirty="0" err="1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InCTRL</a:t>
            </a:r>
            <a:r>
              <a:rPr lang="en-US" altLang="zh-TW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則透過 </a:t>
            </a:r>
            <a:r>
              <a:rPr lang="en-US" altLang="zh-TW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In-context Residual Learning</a:t>
            </a:r>
            <a:r>
              <a:rPr lang="zh-TW" altLang="en-US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，結合少量正常樣本的結構學習方式，可在跨任務、抽象語意場景下有更穩健表現。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兩者皆支援 </a:t>
            </a:r>
            <a:r>
              <a:rPr lang="en-US" altLang="zh-TW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zero-/few-shot </a:t>
            </a:r>
            <a:r>
              <a:rPr lang="zh-TW" altLang="en-US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偵測，但核心架構與使用情境略有差異。</a:t>
            </a:r>
          </a:p>
          <a:p>
            <a:endParaRPr kumimoji="1" lang="zh-TW" altLang="en-US" dirty="0"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330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838441-5D13-0201-53EA-812198F08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附錄與參考資料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9358A9-E7B0-3B08-84CC-9AE63BF7C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WinCLIP</a:t>
            </a:r>
            <a:b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Gao, T., Kim, Y., Choi, Y., &amp; Han, B. (2023). </a:t>
            </a:r>
            <a:r>
              <a:rPr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WinCLIP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Language-Powered Patch-wise Anomaly Detection and Segmentation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IEEE/CVF Conference on Computer Vision and Pattern Recognition (CVPR)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2023, 6741–6751. https://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doi.org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/10.1109/CVPR52729.2023.00615</a:t>
            </a:r>
          </a:p>
          <a:p>
            <a:r>
              <a:rPr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InCTRL</a:t>
            </a:r>
            <a:b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Huang, X., Wu, S., &amp; Xu, Y. (2024).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Toward Generalist Anomaly Detection via In-context Residual Learning with Few-shot Sample Prompts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IEEE/CVF Conference on Computer Vision and Pattern Recognition (CVPR)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2024.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https://arxiv.org/abs/2403.02513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594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BF180-F77D-4B7A-37D5-062FF288A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B76CF-AF72-B4A1-BAAD-B10499F99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800849"/>
            <a:ext cx="4065767" cy="3510553"/>
          </a:xfrm>
        </p:spPr>
        <p:txBody>
          <a:bodyPr anchor="t">
            <a:normAutofit/>
          </a:bodyPr>
          <a:lstStyle/>
          <a:p>
            <a:r>
              <a:rPr kumimoji="1" lang="zh-TW" altLang="en-US" u="sng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798D57-1129-C12D-3A05-6AD23415F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5753" y="533400"/>
            <a:ext cx="5458046" cy="5791200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研究動機與背景</a:t>
            </a:r>
            <a:endParaRPr lang="en-US" altLang="zh-TW" b="1" dirty="0"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b="1" dirty="0" err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WinCLIP</a:t>
            </a:r>
            <a:r>
              <a:rPr lang="en-US" altLang="zh-TW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lang="zh-TW" altLang="en-US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論文介紹</a:t>
            </a:r>
            <a:endParaRPr lang="en-US" altLang="zh-TW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b="1" dirty="0" err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InCTRL</a:t>
            </a:r>
            <a:r>
              <a:rPr lang="en-US" altLang="zh-TW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lang="zh-TW" altLang="en-US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論文介紹</a:t>
            </a:r>
            <a:endParaRPr lang="en-US" altLang="zh-TW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方法比較與對照</a:t>
            </a:r>
            <a:endParaRPr lang="en-US" altLang="zh-TW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b="1" dirty="0" err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WinCLIP</a:t>
            </a:r>
            <a:r>
              <a:rPr lang="en-US" altLang="zh-TW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lang="zh-TW" altLang="en-US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模組細節解析</a:t>
            </a:r>
            <a:endParaRPr lang="en-US" altLang="zh-TW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b="1" dirty="0" err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InCTRL</a:t>
            </a:r>
            <a:r>
              <a:rPr lang="en-US" altLang="zh-TW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vs </a:t>
            </a:r>
            <a:r>
              <a:rPr lang="en-US" altLang="zh-TW" b="1" dirty="0" err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WinCLIP</a:t>
            </a:r>
            <a:r>
              <a:rPr lang="en-US" altLang="zh-TW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lang="zh-TW" altLang="en-US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實驗彙整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優勢與限制分析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實作經驗與挑戰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結論與未來發展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附錄與參考資料</a:t>
            </a:r>
          </a:p>
        </p:txBody>
      </p:sp>
    </p:spTree>
    <p:extLst>
      <p:ext uri="{BB962C8B-B14F-4D97-AF65-F5344CB8AC3E}">
        <p14:creationId xmlns:p14="http://schemas.microsoft.com/office/powerpoint/2010/main" val="996818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6ACA6F80-D392-A64E-3CF8-F28F1CCE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D754093-5EB6-D6D5-A367-BAD8779E2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5197929"/>
            <a:ext cx="2875207" cy="166007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802AC5E-C272-FF0E-4CAE-3088435F0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6033977"/>
            <a:ext cx="7151914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 descr="一張含有 螢幕擷取畫面, 文字, 工具, 設計 的圖片&#10;&#10;AI 產生的內容可能不正確。">
            <a:extLst>
              <a:ext uri="{FF2B5EF4-FFF2-40B4-BE49-F238E27FC236}">
                <a16:creationId xmlns:a16="http://schemas.microsoft.com/office/drawing/2014/main" id="{9780B89A-8B50-2204-41BF-3F114D3836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181" r="3431" b="-3"/>
          <a:stretch>
            <a:fillRect/>
          </a:stretch>
        </p:blipFill>
        <p:spPr>
          <a:xfrm>
            <a:off x="731521" y="2011679"/>
            <a:ext cx="4684352" cy="429768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EDFCB47-5C18-502A-1F7A-931EB3CED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9" y="548641"/>
            <a:ext cx="4779572" cy="1298448"/>
          </a:xfrm>
        </p:spPr>
        <p:txBody>
          <a:bodyPr anchor="t">
            <a:normAutofit/>
          </a:bodyPr>
          <a:lstStyle/>
          <a:p>
            <a:r>
              <a:rPr lang="zh-TW" altLang="en-US" sz="4200" b="1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為何需要異常檢測？</a:t>
            </a:r>
            <a:endParaRPr kumimoji="1" lang="zh-TW" altLang="en-US" sz="4200" b="1" dirty="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261F41-4333-76F5-6E3B-DD30AF6A3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0551" y="548638"/>
            <a:ext cx="5546770" cy="576072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zh-TW" altLang="en-US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工業場景</a:t>
            </a:r>
            <a:r>
              <a:rPr lang="zh-TW" altLang="en-US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：</a:t>
            </a:r>
            <a:endParaRPr lang="en-US" altLang="zh-TW" dirty="0"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zh-TW" altLang="en-US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如自動化製造線上的瑕疵檢測、</a:t>
            </a:r>
            <a:r>
              <a:rPr lang="en-US" altLang="zh-TW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AOI </a:t>
            </a:r>
            <a:r>
              <a:rPr lang="zh-TW" altLang="en-US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缺陷分析</a:t>
            </a:r>
          </a:p>
          <a:p>
            <a:pPr>
              <a:lnSpc>
                <a:spcPct val="90000"/>
              </a:lnSpc>
            </a:pPr>
            <a:r>
              <a:rPr lang="zh-TW" altLang="en-US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醫療影像</a:t>
            </a:r>
            <a:r>
              <a:rPr lang="zh-TW" altLang="en-US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：</a:t>
            </a:r>
            <a:endParaRPr lang="en-US" altLang="zh-TW" dirty="0"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zh-TW" altLang="en-US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如 </a:t>
            </a:r>
            <a:r>
              <a:rPr lang="en-US" altLang="zh-TW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MRI</a:t>
            </a:r>
            <a:r>
              <a:rPr lang="zh-TW" altLang="en-US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CT </a:t>
            </a:r>
            <a:r>
              <a:rPr lang="zh-TW" altLang="en-US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中病灶的早期識別</a:t>
            </a:r>
          </a:p>
          <a:p>
            <a:pPr>
              <a:lnSpc>
                <a:spcPct val="90000"/>
              </a:lnSpc>
            </a:pPr>
            <a:r>
              <a:rPr lang="zh-TW" altLang="en-US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語意異常</a:t>
            </a:r>
            <a:r>
              <a:rPr lang="zh-TW" altLang="en-US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：</a:t>
            </a:r>
            <a:endParaRPr lang="en-US" altLang="zh-TW" dirty="0"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zh-TW" altLang="en-US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如自然圖像中出現不符合常識的內容（錯誤組合、位置異常）</a:t>
            </a:r>
            <a:endParaRPr lang="en-US" altLang="zh-TW" dirty="0"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en-US" altLang="zh-TW" dirty="0"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zh-TW" altLang="en-US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異常樣本稀少，分佈不均</a:t>
            </a:r>
            <a:r>
              <a:rPr lang="zh-TW" altLang="en-US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：資料呈長尾分布，難以蒐集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zh-TW" altLang="en-US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異常類型多變，難以定義</a:t>
            </a:r>
            <a:r>
              <a:rPr lang="zh-TW" altLang="en-US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：沒有固定模板，例如：裂痕、歪斜、髒污</a:t>
            </a:r>
            <a:endParaRPr lang="en-US" altLang="zh-TW" dirty="0"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zh-TW" altLang="en-US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現有方法訓練成本高，需針對每個類別建立模型</a:t>
            </a:r>
            <a:endParaRPr lang="zh-TW" altLang="en-US" dirty="0"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altLang="zh-TW" dirty="0"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219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AAB498B-6346-4070-8D33-55A31F032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18298F1-CAEB-40C7-A78C-4632EE308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-17062"/>
            <a:ext cx="2817694" cy="61511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A286CA5-BDE6-4209-A0ED-253B16B24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0"/>
            <a:ext cx="953736" cy="492819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內容版面配置區 5" descr="一張含有 文字, 螢幕擷取畫面 的圖片&#10;&#10;AI 產生的內容可能不正確。">
            <a:extLst>
              <a:ext uri="{FF2B5EF4-FFF2-40B4-BE49-F238E27FC236}">
                <a16:creationId xmlns:a16="http://schemas.microsoft.com/office/drawing/2014/main" id="{573A4D11-2C70-5A7C-FCE5-69599F60C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28" y="1266099"/>
            <a:ext cx="5704609" cy="2766734"/>
          </a:xfrm>
          <a:prstGeom prst="rect">
            <a:avLst/>
          </a:prstGeom>
        </p:spPr>
      </p:pic>
      <p:pic>
        <p:nvPicPr>
          <p:cNvPr id="7" name="圖片 6" descr="一張含有 文字, 繪圖, 行, 螢幕擷取畫面 的圖片&#10;&#10;AI 產生的內容可能不正確。">
            <a:extLst>
              <a:ext uri="{FF2B5EF4-FFF2-40B4-BE49-F238E27FC236}">
                <a16:creationId xmlns:a16="http://schemas.microsoft.com/office/drawing/2014/main" id="{56394D73-0148-CAC3-BEAD-91A24D0E4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637" y="2121802"/>
            <a:ext cx="5611969" cy="1837919"/>
          </a:xfrm>
          <a:prstGeom prst="rect">
            <a:avLst/>
          </a:prstGeom>
        </p:spPr>
      </p:pic>
      <p:pic>
        <p:nvPicPr>
          <p:cNvPr id="4" name="圖片 3" descr="一張含有 文字, 螢幕擷取畫面, 多媒體軟體, 設計 的圖片&#10;&#10;AI 產生的內容可能不正確。">
            <a:extLst>
              <a:ext uri="{FF2B5EF4-FFF2-40B4-BE49-F238E27FC236}">
                <a16:creationId xmlns:a16="http://schemas.microsoft.com/office/drawing/2014/main" id="{021BB464-C089-E2B7-FA73-329A6C985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028" y="4145599"/>
            <a:ext cx="11051943" cy="218275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052F7A-58C3-483A-8F6C-CE8682AB5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70247"/>
            <a:ext cx="6231242" cy="701016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E21B48C5-6D27-19E1-7A9E-FFD35CA311CC}"/>
              </a:ext>
            </a:extLst>
          </p:cNvPr>
          <p:cNvSpPr txBox="1"/>
          <p:nvPr/>
        </p:nvSpPr>
        <p:spPr>
          <a:xfrm>
            <a:off x="878817" y="401592"/>
            <a:ext cx="104343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i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Zero-/Few-Shot </a:t>
            </a:r>
            <a:r>
              <a:rPr lang="zh-TW" altLang="en-US" sz="4000" b="1" i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方法如何解決異常檢測挑戰？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C6FF78-0070-EC3D-28D4-AE4DF6F3CDCD}"/>
              </a:ext>
            </a:extLst>
          </p:cNvPr>
          <p:cNvSpPr txBox="1"/>
          <p:nvPr/>
        </p:nvSpPr>
        <p:spPr>
          <a:xfrm>
            <a:off x="526373" y="6396941"/>
            <a:ext cx="11409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altLang="zh-TW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Zero-/Few-Shot </a:t>
            </a:r>
            <a:r>
              <a:rPr lang="zh-TW" altLang="en-US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方法不僅降低了標註成本，更提供了跨任務場景的泛化能力，是未來異常檢測的重要方向。</a:t>
            </a:r>
          </a:p>
        </p:txBody>
      </p:sp>
    </p:spTree>
    <p:extLst>
      <p:ext uri="{BB962C8B-B14F-4D97-AF65-F5344CB8AC3E}">
        <p14:creationId xmlns:p14="http://schemas.microsoft.com/office/powerpoint/2010/main" val="415419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201A7-2338-2C82-208C-1AFC66546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D6F83F-317A-2CF1-C2E0-E9932C32E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800849"/>
            <a:ext cx="4065767" cy="3510553"/>
          </a:xfrm>
        </p:spPr>
        <p:txBody>
          <a:bodyPr anchor="t">
            <a:normAutofit/>
          </a:bodyPr>
          <a:lstStyle/>
          <a:p>
            <a:r>
              <a:rPr kumimoji="1" lang="zh-TW" altLang="en-US" u="sng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CAB08C-EBF3-AC6F-E20C-8C6D2958E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5753" y="533400"/>
            <a:ext cx="5458046" cy="5791200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目錄研究動機與背景</a:t>
            </a:r>
            <a:endParaRPr lang="en-US" altLang="zh-TW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b="1" dirty="0" err="1">
                <a:solidFill>
                  <a:schemeClr val="tx1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WinCLIP</a:t>
            </a:r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lang="zh-TW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論文介紹</a:t>
            </a:r>
            <a:endParaRPr lang="en-US" altLang="zh-TW" b="1" dirty="0">
              <a:solidFill>
                <a:schemeClr val="tx1"/>
              </a:solidFill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b="1" dirty="0" err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InCTRL</a:t>
            </a:r>
            <a:r>
              <a:rPr lang="en-US" altLang="zh-TW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lang="zh-TW" altLang="en-US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論文介紹</a:t>
            </a:r>
            <a:endParaRPr lang="en-US" altLang="zh-TW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方法比較與對照</a:t>
            </a:r>
            <a:endParaRPr lang="en-US" altLang="zh-TW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b="1" dirty="0" err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WinCLIP</a:t>
            </a:r>
            <a:r>
              <a:rPr lang="en-US" altLang="zh-TW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lang="zh-TW" altLang="en-US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模組細節解析</a:t>
            </a:r>
            <a:endParaRPr lang="en-US" altLang="zh-TW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b="1" dirty="0" err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InCTRL</a:t>
            </a:r>
            <a:r>
              <a:rPr lang="en-US" altLang="zh-TW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vs </a:t>
            </a:r>
            <a:r>
              <a:rPr lang="en-US" altLang="zh-TW" b="1" dirty="0" err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WinCLIP</a:t>
            </a:r>
            <a:r>
              <a:rPr lang="en-US" altLang="zh-TW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lang="zh-TW" altLang="en-US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實驗彙整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優勢與限制分析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實作經驗與挑戰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結論與未來發展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附錄與參考資料</a:t>
            </a:r>
          </a:p>
        </p:txBody>
      </p:sp>
    </p:spTree>
    <p:extLst>
      <p:ext uri="{BB962C8B-B14F-4D97-AF65-F5344CB8AC3E}">
        <p14:creationId xmlns:p14="http://schemas.microsoft.com/office/powerpoint/2010/main" val="2253932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EB1C98-B17E-377F-3045-4487BF5D5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853" y="551330"/>
            <a:ext cx="11228294" cy="1382156"/>
          </a:xfrm>
        </p:spPr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CLIP </a:t>
            </a:r>
            <a:r>
              <a:rPr lang="zh-TW" altLang="en-US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原理簡介 </a:t>
            </a:r>
            <a:r>
              <a:rPr lang="en-US" altLang="zh-TW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+ </a:t>
            </a:r>
            <a:r>
              <a:rPr lang="zh-TW" altLang="en-US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語意相似度</a:t>
            </a:r>
            <a:r>
              <a:rPr lang="en-US" altLang="zh-TW" sz="2800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(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cosine similarity</a:t>
            </a:r>
            <a:r>
              <a:rPr lang="en-US" altLang="zh-TW" sz="2800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)</a:t>
            </a:r>
            <a:endParaRPr kumimoji="1" lang="zh-TW" altLang="en-US" sz="2800" b="1" dirty="0"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B53AE8-5BF2-1B71-CBB3-ECB08148103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76240"/>
            <a:ext cx="9906000" cy="349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427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EFD600-DD6C-4DE5-1A9E-5FF8427A7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62" y="147638"/>
            <a:ext cx="10658475" cy="1382156"/>
          </a:xfrm>
        </p:spPr>
        <p:txBody>
          <a:bodyPr>
            <a:normAutofit/>
          </a:bodyPr>
          <a:lstStyle/>
          <a:p>
            <a:r>
              <a:rPr lang="en-US" altLang="zh-TW" sz="3200" dirty="0" err="1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WinCLIP</a:t>
            </a:r>
            <a:r>
              <a:rPr lang="en-US" altLang="zh-TW" sz="32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中提示詞（</a:t>
            </a:r>
            <a:r>
              <a:rPr lang="en-US" altLang="zh-TW" sz="32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Prompt</a:t>
            </a:r>
            <a:r>
              <a:rPr lang="zh-TW" altLang="en-US" sz="32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）是怎麼組合出來的？</a:t>
            </a:r>
            <a:endParaRPr kumimoji="1" lang="zh-TW" altLang="en-US" sz="3200" dirty="0"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6C274D5-CE56-D672-BA4D-9A90AE0F4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43525" y="1374683"/>
            <a:ext cx="6627926" cy="345848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4DB2489-97C2-A891-B262-9068183734CF}"/>
              </a:ext>
            </a:extLst>
          </p:cNvPr>
          <p:cNvSpPr txBox="1"/>
          <p:nvPr/>
        </p:nvSpPr>
        <p:spPr>
          <a:xfrm>
            <a:off x="557581" y="1726579"/>
            <a:ext cx="4785944" cy="1335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Compositional Prompt Ensemble(CPE)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prompt is composed of three elements: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template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7" name="圖片 6" descr="一張含有 文字, 螢幕擷取畫面, 字型, 標誌 的圖片&#10;&#10;AI 產生的內容可能不正確。">
            <a:extLst>
              <a:ext uri="{FF2B5EF4-FFF2-40B4-BE49-F238E27FC236}">
                <a16:creationId xmlns:a16="http://schemas.microsoft.com/office/drawing/2014/main" id="{6BEBCEB9-7FE1-5941-D338-5E11B65BE7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88" y="4833164"/>
            <a:ext cx="9716661" cy="172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43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, 圖表, 螢幕擷取畫面, 方案 的圖片&#10;&#10;AI 產生的內容可能不正確。">
            <a:extLst>
              <a:ext uri="{FF2B5EF4-FFF2-40B4-BE49-F238E27FC236}">
                <a16:creationId xmlns:a16="http://schemas.microsoft.com/office/drawing/2014/main" id="{EB4C5778-823D-B177-9F23-2E1971342B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2" t="863"/>
          <a:stretch>
            <a:fillRect/>
          </a:stretch>
        </p:blipFill>
        <p:spPr>
          <a:xfrm>
            <a:off x="1138237" y="1488210"/>
            <a:ext cx="9572626" cy="502458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B9D742FC-5F3C-88E8-CAE1-0732BAC3EC3F}"/>
              </a:ext>
            </a:extLst>
          </p:cNvPr>
          <p:cNvSpPr txBox="1"/>
          <p:nvPr/>
        </p:nvSpPr>
        <p:spPr>
          <a:xfrm>
            <a:off x="678655" y="886896"/>
            <a:ext cx="8251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WinCLIP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Language-Guided Multi-Scale Anomaly Detection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338615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</TotalTime>
  <Words>7227</Words>
  <Application>Microsoft Macintosh PowerPoint</Application>
  <PresentationFormat>寬螢幕</PresentationFormat>
  <Paragraphs>481</Paragraphs>
  <Slides>28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8" baseType="lpstr">
      <vt:lpstr>DFKai-SB</vt:lpstr>
      <vt:lpstr>Aptos</vt:lpstr>
      <vt:lpstr>Arial</vt:lpstr>
      <vt:lpstr>Cambria Math</vt:lpstr>
      <vt:lpstr>Neue Haas Grotesk Text Pro</vt:lpstr>
      <vt:lpstr>Times New Roman</vt:lpstr>
      <vt:lpstr>Univers Condensed Light</vt:lpstr>
      <vt:lpstr>Walbaum Display Light</vt:lpstr>
      <vt:lpstr>Wingdings</vt:lpstr>
      <vt:lpstr>AngleLinesVTI</vt:lpstr>
      <vt:lpstr>Zero/Few-Shot Anomaly  Detection: InCTRL vs. WinCLIP  結構化機器學習模型及其應用期末報告 (6923)</vt:lpstr>
      <vt:lpstr>目錄</vt:lpstr>
      <vt:lpstr>目錄</vt:lpstr>
      <vt:lpstr>為何需要異常檢測？</vt:lpstr>
      <vt:lpstr>PowerPoint 簡報</vt:lpstr>
      <vt:lpstr>目錄</vt:lpstr>
      <vt:lpstr>CLIP 原理簡介 + 語意相似度(cosine similarity)</vt:lpstr>
      <vt:lpstr>WinCLIP 中提示詞（Prompt）是怎麼組合出來的？</vt:lpstr>
      <vt:lpstr>PowerPoint 簡報</vt:lpstr>
      <vt:lpstr>PowerPoint 簡報</vt:lpstr>
      <vt:lpstr>PowerPoint 簡報</vt:lpstr>
      <vt:lpstr>PowerPoint 簡報</vt:lpstr>
      <vt:lpstr>WinCLIP 的異常分數融合機制</vt:lpstr>
      <vt:lpstr>目錄</vt:lpstr>
      <vt:lpstr>PowerPoint 簡報</vt:lpstr>
      <vt:lpstr>目錄</vt:lpstr>
      <vt:lpstr>PowerPoint 簡報</vt:lpstr>
      <vt:lpstr>VisA 資料集簡介</vt:lpstr>
      <vt:lpstr>PowerPoint 簡報</vt:lpstr>
      <vt:lpstr>InCTRL 和 WinCLIP 在不同 k-shot 平均表現</vt:lpstr>
      <vt:lpstr>PowerPoint 簡報</vt:lpstr>
      <vt:lpstr>WInclip</vt:lpstr>
      <vt:lpstr>WInclip</vt:lpstr>
      <vt:lpstr>InCTRL</vt:lpstr>
      <vt:lpstr>優勢與限制分析</vt:lpstr>
      <vt:lpstr>實作經驗與挑戰</vt:lpstr>
      <vt:lpstr>結論與未來發展方向</vt:lpstr>
      <vt:lpstr>附錄與參考資料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亮瑜 郭</dc:creator>
  <cp:lastModifiedBy>亮瑜 郭</cp:lastModifiedBy>
  <cp:revision>5</cp:revision>
  <dcterms:created xsi:type="dcterms:W3CDTF">2025-06-01T21:35:32Z</dcterms:created>
  <dcterms:modified xsi:type="dcterms:W3CDTF">2025-06-02T06:34:02Z</dcterms:modified>
</cp:coreProperties>
</file>